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30" autoAdjust="0"/>
  </p:normalViewPr>
  <p:slideViewPr>
    <p:cSldViewPr snapToGrid="0" showGuides="1">
      <p:cViewPr varScale="1">
        <p:scale>
          <a:sx n="96" d="100"/>
          <a:sy n="96" d="100"/>
        </p:scale>
        <p:origin x="2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0F123-017A-45E4-9265-55D49CE6BF0A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7EFD7-A553-4F67-B9BD-14FA20BC5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5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Иконку</a:t>
            </a:r>
            <a:r>
              <a:rPr lang="ru-RU" baseline="0" dirty="0" smtClean="0"/>
              <a:t> уменьшил до 15%. Масштабы иконок лучше делать в процентах (Формат рисунка </a:t>
            </a:r>
            <a:r>
              <a:rPr lang="en-US" baseline="0" dirty="0" smtClean="0"/>
              <a:t>–&gt; </a:t>
            </a:r>
            <a:r>
              <a:rPr lang="ru-RU" baseline="0" dirty="0" smtClean="0"/>
              <a:t>Масштаб высоты/ширины), тогда не надо будет вспоминать размеры для каждого случая. Например: большая иконка (или иллюстрация) — 100%, средняя — 45%, мини — 15%.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0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Иконку</a:t>
            </a:r>
            <a:r>
              <a:rPr lang="ru-RU" baseline="0" dirty="0" smtClean="0"/>
              <a:t> уменьшил до 15%. Масштабы иконок лучше делать в процентах (Формат рисунка </a:t>
            </a:r>
            <a:r>
              <a:rPr lang="en-US" baseline="0" dirty="0" smtClean="0"/>
              <a:t>–&gt; </a:t>
            </a:r>
            <a:r>
              <a:rPr lang="ru-RU" baseline="0" dirty="0" smtClean="0"/>
              <a:t>Масштаб высоты/ширины), тогда не надо будет вспоминать размеры для каждого случая. Например: большая иконка (или иллюстрация) — 100%, средняя — 45%, мини — 15%.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06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Иногда схемы</a:t>
            </a:r>
            <a:r>
              <a:rPr lang="ru-RU" baseline="0" dirty="0" smtClean="0"/>
              <a:t> лучше изображать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21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Иногда схемы</a:t>
            </a:r>
            <a:r>
              <a:rPr lang="ru-RU" baseline="0" dirty="0" smtClean="0"/>
              <a:t> лучше изображать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02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Иконку</a:t>
            </a:r>
            <a:r>
              <a:rPr lang="ru-RU" baseline="0" dirty="0" smtClean="0"/>
              <a:t> уменьшил до 15%. Масштабы иконок лучше делать в процентах (Формат рисунка </a:t>
            </a:r>
            <a:r>
              <a:rPr lang="en-US" baseline="0" dirty="0" smtClean="0"/>
              <a:t>–&gt; </a:t>
            </a:r>
            <a:r>
              <a:rPr lang="ru-RU" baseline="0" dirty="0" smtClean="0"/>
              <a:t>Масштаб высоты/ширины), тогда не надо будет вспоминать размеры для каждого случая. Например: большая иконка (или иллюстрация) — 100%, средняя — 45%, мини — 15%.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7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Иногда схемы</a:t>
            </a:r>
            <a:r>
              <a:rPr lang="ru-RU" baseline="0" dirty="0" smtClean="0"/>
              <a:t> лучше изображать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85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Иногда схемы</a:t>
            </a:r>
            <a:r>
              <a:rPr lang="ru-RU" baseline="0" dirty="0" smtClean="0"/>
              <a:t> лучше изображать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42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Иногда схемы</a:t>
            </a:r>
            <a:r>
              <a:rPr lang="ru-RU" baseline="0" dirty="0" smtClean="0"/>
              <a:t> лучше изображать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75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Иногда схемы</a:t>
            </a:r>
            <a:r>
              <a:rPr lang="ru-RU" baseline="0" dirty="0" smtClean="0"/>
              <a:t> лучше изображать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81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Иногда схемы</a:t>
            </a:r>
            <a:r>
              <a:rPr lang="ru-RU" baseline="0" dirty="0" smtClean="0"/>
              <a:t> лучше изображать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71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Иногда схемы</a:t>
            </a:r>
            <a:r>
              <a:rPr lang="ru-RU" baseline="0" dirty="0" smtClean="0"/>
              <a:t> лучше изображать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7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Иконку</a:t>
            </a:r>
            <a:r>
              <a:rPr lang="ru-RU" baseline="0" dirty="0" smtClean="0"/>
              <a:t> уменьшил до 15%. Масштабы иконок лучше делать в процентах (Формат рисунка </a:t>
            </a:r>
            <a:r>
              <a:rPr lang="en-US" baseline="0" dirty="0" smtClean="0"/>
              <a:t>–&gt; </a:t>
            </a:r>
            <a:r>
              <a:rPr lang="ru-RU" baseline="0" dirty="0" smtClean="0"/>
              <a:t>Масштаб высоты/ширины), тогда не надо будет вспоминать размеры для каждого случая. Например: большая иконка (или иллюстрация) — 100%, средняя — 45%, мини — 15%.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71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Иногда схемы</a:t>
            </a:r>
            <a:r>
              <a:rPr lang="ru-RU" baseline="0" dirty="0" smtClean="0"/>
              <a:t> лучше изображать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67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Иногда схемы</a:t>
            </a:r>
            <a:r>
              <a:rPr lang="ru-RU" baseline="0" dirty="0" smtClean="0"/>
              <a:t> лучше изображать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71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Иногда схемы</a:t>
            </a:r>
            <a:r>
              <a:rPr lang="ru-RU" baseline="0" dirty="0" smtClean="0"/>
              <a:t> лучше изображать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84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1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Внизу цвета для каждого</a:t>
            </a:r>
            <a:r>
              <a:rPr lang="ru-RU" baseline="0" dirty="0" smtClean="0"/>
              <a:t> раздела </a:t>
            </a:r>
            <a:r>
              <a:rPr lang="en-US" baseline="0" dirty="0" smtClean="0"/>
              <a:t> /\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9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Иногда схемы</a:t>
            </a:r>
            <a:r>
              <a:rPr lang="ru-RU" baseline="0" dirty="0" smtClean="0"/>
              <a:t> лучше изображать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5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Иногда схемы</a:t>
            </a:r>
            <a:r>
              <a:rPr lang="ru-RU" baseline="0" dirty="0" smtClean="0"/>
              <a:t> лучше изображать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9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Иконку</a:t>
            </a:r>
            <a:r>
              <a:rPr lang="ru-RU" baseline="0" dirty="0" smtClean="0"/>
              <a:t> уменьшил до 15%. Масштабы иконок лучше делать в процентах (Формат рисунка </a:t>
            </a:r>
            <a:r>
              <a:rPr lang="en-US" baseline="0" dirty="0" smtClean="0"/>
              <a:t>–&gt; </a:t>
            </a:r>
            <a:r>
              <a:rPr lang="ru-RU" baseline="0" dirty="0" smtClean="0"/>
              <a:t>Масштаб высоты/ширины), тогда не надо будет вспоминать размеры для каждого случая. Например: большая иконка (или иллюстрация) — 100%, средняя — 45%, мини — 15%.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21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Иногда схемы</a:t>
            </a:r>
            <a:r>
              <a:rPr lang="ru-RU" baseline="0" dirty="0" smtClean="0"/>
              <a:t> лучше изображать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69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Иногда схемы</a:t>
            </a:r>
            <a:r>
              <a:rPr lang="ru-RU" baseline="0" dirty="0" smtClean="0"/>
              <a:t> лучше изображать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99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Иногда схемы</a:t>
            </a:r>
            <a:r>
              <a:rPr lang="ru-RU" baseline="0" dirty="0" smtClean="0"/>
              <a:t> лучше изображать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3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36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6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8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3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20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88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02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2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32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2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9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03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758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98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37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92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42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46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2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66666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914400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914400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ru-RU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69636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8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775" y="4428709"/>
            <a:ext cx="4812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93A56"/>
                </a:solidFill>
                <a:latin typeface="Roboto Slab"/>
              </a:rPr>
              <a:t>Информация </a:t>
            </a:r>
            <a:r>
              <a:rPr lang="ru-RU" sz="1600" dirty="0">
                <a:solidFill>
                  <a:srgbClr val="293A56"/>
                </a:solidFill>
                <a:latin typeface="Roboto Slab"/>
              </a:rPr>
              <a:t>и информационные процессы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775" y="1971585"/>
            <a:ext cx="333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293A56"/>
                </a:solidFill>
                <a:latin typeface="Roboto Slab"/>
              </a:rPr>
              <a:t>Измерение информации</a:t>
            </a:r>
            <a:endParaRPr lang="ru-RU" sz="3600" dirty="0">
              <a:solidFill>
                <a:srgbClr val="293A56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6085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647949" y="274511"/>
            <a:ext cx="3863975" cy="461665"/>
          </a:xfrm>
          <a:prstGeom prst="rect">
            <a:avLst/>
          </a:prstGeom>
          <a:noFill/>
          <a:effectLst>
            <a:glow rad="127000">
              <a:srgbClr val="59D999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4445E"/>
                </a:solidFill>
                <a:latin typeface="Roboto Slab"/>
              </a:rPr>
              <a:t>Информационный вес</a:t>
            </a:r>
            <a:endParaRPr lang="ru-RU" sz="2400" dirty="0">
              <a:solidFill>
                <a:srgbClr val="34445E"/>
              </a:solidFill>
              <a:latin typeface="Roboto Slab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7049" y="2188998"/>
            <a:ext cx="1529096" cy="822912"/>
          </a:xfrm>
          <a:prstGeom prst="rect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34445E"/>
                </a:solidFill>
              </a:rPr>
              <a:t>Алфавит</a:t>
            </a:r>
          </a:p>
          <a:p>
            <a:pPr algn="ctr"/>
            <a:r>
              <a:rPr lang="ru-RU" sz="1800" dirty="0" smtClean="0">
                <a:solidFill>
                  <a:srgbClr val="34445E"/>
                </a:solidFill>
              </a:rPr>
              <a:t>языка</a:t>
            </a:r>
            <a:endParaRPr lang="ru-RU" sz="1800" dirty="0">
              <a:solidFill>
                <a:srgbClr val="34445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74728" y="2188998"/>
            <a:ext cx="1529096" cy="822911"/>
          </a:xfrm>
          <a:prstGeom prst="rect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34445E"/>
                </a:solidFill>
              </a:rPr>
              <a:t>Двоичный</a:t>
            </a:r>
          </a:p>
          <a:p>
            <a:pPr algn="ctr"/>
            <a:r>
              <a:rPr lang="ru-RU" sz="1800" dirty="0" smtClean="0">
                <a:solidFill>
                  <a:srgbClr val="34445E"/>
                </a:solidFill>
              </a:rPr>
              <a:t>алфавит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5107" y="3117956"/>
            <a:ext cx="372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А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Б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В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Г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Д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5335" y="3117956"/>
            <a:ext cx="827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000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001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010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011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100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3669" y="1070823"/>
            <a:ext cx="1691214" cy="965200"/>
          </a:xfrm>
          <a:prstGeom prst="rect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Минимальная разрядность кода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3643" y="1076843"/>
            <a:ext cx="1695905" cy="965200"/>
          </a:xfrm>
          <a:prstGeom prst="rect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Мощность алфавита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056145" y="2307348"/>
            <a:ext cx="1618583" cy="586209"/>
          </a:xfrm>
          <a:prstGeom prst="rightArrow">
            <a:avLst>
              <a:gd name="adj1" fmla="val 50000"/>
              <a:gd name="adj2" fmla="val 75997"/>
            </a:avLst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139548" y="1266338"/>
            <a:ext cx="1454121" cy="586209"/>
          </a:xfrm>
          <a:prstGeom prst="rightArrow">
            <a:avLst>
              <a:gd name="adj1" fmla="val 50000"/>
              <a:gd name="adj2" fmla="val 75997"/>
            </a:avLst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0099" y="1567287"/>
            <a:ext cx="303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44546A"/>
                </a:solidFill>
              </a:rPr>
              <a:t>M</a:t>
            </a:r>
            <a:endParaRPr lang="ru-RU" sz="1800" dirty="0" smtClean="0">
              <a:solidFill>
                <a:srgbClr val="44546A"/>
              </a:solidFill>
            </a:endParaRPr>
          </a:p>
          <a:p>
            <a:endParaRPr lang="ru-RU" sz="1800" dirty="0" smtClean="0">
              <a:solidFill>
                <a:srgbClr val="44546A"/>
              </a:solidFill>
            </a:endParaRPr>
          </a:p>
          <a:p>
            <a:r>
              <a:rPr lang="en-US" sz="1800" dirty="0" smtClean="0">
                <a:solidFill>
                  <a:srgbClr val="44546A"/>
                </a:solidFill>
              </a:rPr>
              <a:t>i 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5208" y="1566734"/>
            <a:ext cx="270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44546A"/>
                </a:solidFill>
              </a:rPr>
              <a:t>– мощность алфавита;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997780" y="2107323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44546A"/>
                </a:solidFill>
              </a:rPr>
              <a:t>– </a:t>
            </a:r>
            <a:r>
              <a:rPr lang="ru-RU" sz="1800" dirty="0" smtClean="0">
                <a:solidFill>
                  <a:srgbClr val="44546A"/>
                </a:solidFill>
              </a:rPr>
              <a:t>минимальная 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80099" y="2394081"/>
            <a:ext cx="224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44546A"/>
                </a:solidFill>
              </a:rPr>
              <a:t>разрядность кода.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2426" y="2911438"/>
            <a:ext cx="269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4546A"/>
                </a:solidFill>
              </a:rPr>
              <a:t>M =</a:t>
            </a:r>
            <a:endParaRPr lang="ru-RU" sz="2000" dirty="0">
              <a:solidFill>
                <a:srgbClr val="44546A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13423" y="2912945"/>
            <a:ext cx="373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44546A"/>
                </a:solidFill>
              </a:rPr>
              <a:t>2</a:t>
            </a:r>
            <a:r>
              <a:rPr lang="en-US" sz="2000" baseline="30000" dirty="0" smtClean="0">
                <a:solidFill>
                  <a:srgbClr val="44546A"/>
                </a:solidFill>
              </a:rPr>
              <a:t>i</a:t>
            </a:r>
            <a:endParaRPr lang="ru-RU" sz="2000" baseline="30000" dirty="0">
              <a:solidFill>
                <a:srgbClr val="44546A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74375" y="2911438"/>
            <a:ext cx="1863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44546A"/>
                </a:solidFill>
              </a:rPr>
              <a:t>= 2 * 2 * … * 2</a:t>
            </a:r>
            <a:endParaRPr lang="ru-RU" sz="2000" dirty="0">
              <a:solidFill>
                <a:srgbClr val="44546A"/>
              </a:solidFill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 rot="5400000">
            <a:off x="7593783" y="2592302"/>
            <a:ext cx="197575" cy="1467757"/>
          </a:xfrm>
          <a:prstGeom prst="rightBrace">
            <a:avLst>
              <a:gd name="adj1" fmla="val 34045"/>
              <a:gd name="adj2" fmla="val 50000"/>
            </a:avLst>
          </a:prstGeom>
          <a:ln w="25400">
            <a:solidFill>
              <a:srgbClr val="59D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4546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5866" y="3511321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44546A"/>
                </a:solidFill>
              </a:rPr>
              <a:t>i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7293" y="3977844"/>
            <a:ext cx="1074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4546A"/>
                </a:solidFill>
              </a:rPr>
              <a:t>31 = 2</a:t>
            </a:r>
            <a:r>
              <a:rPr lang="en-US" sz="2000" baseline="30000" dirty="0" smtClean="0">
                <a:solidFill>
                  <a:srgbClr val="44546A"/>
                </a:solidFill>
              </a:rPr>
              <a:t>i</a:t>
            </a:r>
            <a:endParaRPr lang="ru-RU" sz="2000" baseline="30000" dirty="0">
              <a:solidFill>
                <a:srgbClr val="44546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5230" y="3990539"/>
            <a:ext cx="539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4546A"/>
                </a:solidFill>
              </a:rPr>
              <a:t>32</a:t>
            </a:r>
            <a:endParaRPr lang="ru-RU" sz="2000" dirty="0">
              <a:solidFill>
                <a:srgbClr val="44546A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015163" y="4090988"/>
            <a:ext cx="266700" cy="21669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7015163" y="4090988"/>
            <a:ext cx="266700" cy="21669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58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 animBg="1"/>
      <p:bldP spid="9" grpId="0" animBg="1"/>
      <p:bldP spid="3" grpId="0"/>
      <p:bldP spid="13" grpId="0"/>
      <p:bldP spid="4" grpId="0" animBg="1"/>
      <p:bldP spid="14" grpId="0" animBg="1"/>
      <p:bldP spid="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6720" y="1420181"/>
            <a:ext cx="6565900" cy="2304386"/>
          </a:xfrm>
          <a:prstGeom prst="rect">
            <a:avLst/>
          </a:prstGeom>
          <a:ln w="25400">
            <a:solidFill>
              <a:srgbClr val="59D999"/>
            </a:solidFill>
          </a:ln>
        </p:spPr>
        <p:txBody>
          <a:bodyPr wrap="square" lIns="360000" tIns="360000" rIns="360000" bIns="36000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200" dirty="0" smtClean="0">
                <a:solidFill>
                  <a:srgbClr val="44546A"/>
                </a:solidFill>
                <a:latin typeface="Roboto Slab"/>
              </a:rPr>
              <a:t>Информационный вес символа – </a:t>
            </a:r>
          </a:p>
          <a:p>
            <a:pPr>
              <a:lnSpc>
                <a:spcPct val="125000"/>
              </a:lnSpc>
            </a:pPr>
            <a:r>
              <a:rPr lang="ru-RU" sz="1500" dirty="0" smtClean="0">
                <a:solidFill>
                  <a:srgbClr val="44546A"/>
                </a:solidFill>
              </a:rPr>
              <a:t>это минимальное количество информации, которое символ </a:t>
            </a:r>
          </a:p>
          <a:p>
            <a:pPr>
              <a:lnSpc>
                <a:spcPct val="125000"/>
              </a:lnSpc>
            </a:pPr>
            <a:r>
              <a:rPr lang="ru-RU" sz="1500" dirty="0" smtClean="0">
                <a:solidFill>
                  <a:srgbClr val="44546A"/>
                </a:solidFill>
              </a:rPr>
              <a:t>несёт в рамках своего алфавита. Он равен минимальной </a:t>
            </a:r>
          </a:p>
          <a:p>
            <a:pPr>
              <a:lnSpc>
                <a:spcPct val="125000"/>
              </a:lnSpc>
            </a:pPr>
            <a:r>
              <a:rPr lang="ru-RU" sz="1500" dirty="0" smtClean="0">
                <a:solidFill>
                  <a:srgbClr val="44546A"/>
                </a:solidFill>
              </a:rPr>
              <a:t>разрядности двоичного кода, необходимой для кодирования </a:t>
            </a:r>
          </a:p>
          <a:p>
            <a:pPr>
              <a:lnSpc>
                <a:spcPct val="125000"/>
              </a:lnSpc>
            </a:pPr>
            <a:r>
              <a:rPr lang="ru-RU" sz="1500" dirty="0" smtClean="0">
                <a:solidFill>
                  <a:srgbClr val="44546A"/>
                </a:solidFill>
              </a:rPr>
              <a:t>алфавита символа.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42" y="1121656"/>
            <a:ext cx="671513" cy="6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0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908425" y="274511"/>
            <a:ext cx="1330325" cy="461665"/>
          </a:xfrm>
          <a:prstGeom prst="rect">
            <a:avLst/>
          </a:prstGeom>
          <a:noFill/>
          <a:effectLst>
            <a:glow rad="127000">
              <a:srgbClr val="59D999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4445E"/>
                </a:solidFill>
                <a:latin typeface="Roboto Slab"/>
              </a:rPr>
              <a:t>Задача</a:t>
            </a:r>
            <a:endParaRPr lang="ru-RU" sz="2400" dirty="0">
              <a:solidFill>
                <a:srgbClr val="34445E"/>
              </a:solidFill>
              <a:latin typeface="Roboto Slab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075" y="736176"/>
            <a:ext cx="828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Алфавит русского языка содержит: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33 буквы,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10 арабских цифр,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11 знаков препинания,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44546A"/>
                </a:solidFill>
              </a:rPr>
              <a:t>п</a:t>
            </a:r>
            <a:r>
              <a:rPr lang="ru-RU" sz="1600" dirty="0" smtClean="0">
                <a:solidFill>
                  <a:srgbClr val="44546A"/>
                </a:solidFill>
              </a:rPr>
              <a:t>робел.</a:t>
            </a:r>
          </a:p>
          <a:p>
            <a:r>
              <a:rPr lang="ru-RU" sz="1600" dirty="0" smtClean="0">
                <a:solidFill>
                  <a:srgbClr val="44546A"/>
                </a:solidFill>
              </a:rPr>
              <a:t>Вычислить информационный вес одного символа русского алфавита.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9906" y="3137134"/>
            <a:ext cx="405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44546A"/>
                </a:solidFill>
              </a:rPr>
              <a:t>M =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3432" y="2432044"/>
            <a:ext cx="134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44546A"/>
                </a:solidFill>
              </a:rPr>
              <a:t>Решение:</a:t>
            </a:r>
            <a:endParaRPr lang="ru-RU" sz="1800" b="1" dirty="0">
              <a:solidFill>
                <a:srgbClr val="44546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9906" y="2769343"/>
            <a:ext cx="314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Найдём мощность алфавита.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09847" y="3137669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44546A"/>
                </a:solidFill>
              </a:rPr>
              <a:t>33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30785" y="313391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44546A"/>
                </a:solidFill>
              </a:rPr>
              <a:t>+ 10 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8251" y="313618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44546A"/>
                </a:solidFill>
              </a:rPr>
              <a:t>+ 11 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49350" y="3133916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44546A"/>
                </a:solidFill>
              </a:rPr>
              <a:t>+ 1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24004" y="3137134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44546A"/>
                </a:solidFill>
              </a:rPr>
              <a:t>= 55 </a:t>
            </a:r>
            <a:r>
              <a:rPr lang="ru-RU" sz="1800" dirty="0">
                <a:solidFill>
                  <a:srgbClr val="44546A"/>
                </a:solidFill>
              </a:rPr>
              <a:t>символов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59906" y="3521178"/>
            <a:ext cx="4251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Найдём информационный вес символа.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55602" y="3888626"/>
            <a:ext cx="147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44546A"/>
                </a:solidFill>
              </a:rPr>
              <a:t>M</a:t>
            </a:r>
            <a:r>
              <a:rPr lang="ru-RU" sz="1800" dirty="0" smtClean="0">
                <a:solidFill>
                  <a:srgbClr val="44546A"/>
                </a:solidFill>
              </a:rPr>
              <a:t> = 55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68174" y="4215786"/>
            <a:ext cx="318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44546A"/>
                </a:solidFill>
              </a:rPr>
              <a:t>64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29451" y="3894693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44546A"/>
                </a:solidFill>
              </a:rPr>
              <a:t>=</a:t>
            </a:r>
            <a:r>
              <a:rPr lang="en-US" sz="1800" dirty="0" smtClean="0">
                <a:solidFill>
                  <a:srgbClr val="44546A"/>
                </a:solidFill>
              </a:rPr>
              <a:t> 2</a:t>
            </a:r>
            <a:r>
              <a:rPr lang="en-US" sz="1800" baseline="30000" dirty="0" smtClean="0">
                <a:solidFill>
                  <a:srgbClr val="44546A"/>
                </a:solidFill>
              </a:rPr>
              <a:t>i</a:t>
            </a:r>
            <a:endParaRPr lang="ru-RU" sz="1800" baseline="30000" dirty="0">
              <a:solidFill>
                <a:srgbClr val="44546A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86389" y="4206411"/>
            <a:ext cx="244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44546A"/>
                </a:solidFill>
              </a:rPr>
              <a:t>= 2 * 2 * 2 * 2 * 2 * 2 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35469" y="4206411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44546A"/>
                </a:solidFill>
              </a:rPr>
              <a:t>=</a:t>
            </a:r>
            <a:r>
              <a:rPr lang="en-US" sz="1800" i="1" dirty="0" smtClean="0">
                <a:solidFill>
                  <a:srgbClr val="44546A"/>
                </a:solidFill>
              </a:rPr>
              <a:t> </a:t>
            </a:r>
            <a:r>
              <a:rPr lang="en-US" sz="1800" dirty="0" smtClean="0">
                <a:solidFill>
                  <a:srgbClr val="44546A"/>
                </a:solidFill>
              </a:rPr>
              <a:t>2</a:t>
            </a:r>
            <a:r>
              <a:rPr lang="en-US" sz="1800" baseline="30000" dirty="0" smtClean="0">
                <a:solidFill>
                  <a:srgbClr val="44546A"/>
                </a:solidFill>
              </a:rPr>
              <a:t>6</a:t>
            </a:r>
            <a:endParaRPr lang="ru-RU" sz="1600" baseline="30000" dirty="0">
              <a:solidFill>
                <a:srgbClr val="44546A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79558" y="4560030"/>
            <a:ext cx="115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44546A"/>
                </a:solidFill>
              </a:rPr>
              <a:t>i = 6 </a:t>
            </a:r>
            <a:r>
              <a:rPr lang="ru-RU" sz="1800" dirty="0" smtClean="0">
                <a:solidFill>
                  <a:srgbClr val="44546A"/>
                </a:solidFill>
              </a:rPr>
              <a:t>бит</a:t>
            </a:r>
            <a:endParaRPr lang="ru-RU" sz="1800" dirty="0">
              <a:solidFill>
                <a:srgbClr val="44546A"/>
              </a:solidFill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440776" y="2392743"/>
          <a:ext cx="1488508" cy="242465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88508"/>
              </a:tblGrid>
              <a:tr h="550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Дано</a:t>
                      </a:r>
                      <a:r>
                        <a:rPr lang="ru-RU" sz="1800" b="1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:</a:t>
                      </a:r>
                      <a:endParaRPr lang="en-US" sz="1800" b="1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943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4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6019" y="3016351"/>
                <a:ext cx="1614488" cy="973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ru-RU" sz="1800" smtClean="0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</a:rPr>
                            <m:t>букв</m:t>
                          </m:r>
                        </m:sub>
                      </m:sSub>
                      <m:r>
                        <a:rPr lang="ru-RU" sz="1800" smtClean="0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</a:rPr>
                        <m:t>=33</m:t>
                      </m:r>
                    </m:oMath>
                  </m:oMathPara>
                </a14:m>
                <a:endParaRPr lang="ru-RU" sz="1800" dirty="0" smtClean="0">
                  <a:solidFill>
                    <a:srgbClr val="44546A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ru-RU" sz="1800" smtClean="0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</a:rPr>
                          <m:t>цифр</m:t>
                        </m:r>
                      </m:sub>
                    </m:sSub>
                    <m:r>
                      <a:rPr lang="ru-RU" sz="180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1800" dirty="0" smtClean="0">
                    <a:solidFill>
                      <a:srgbClr val="44546A"/>
                    </a:solidFill>
                  </a:rPr>
                  <a:t>10</a:t>
                </a:r>
                <a:endParaRPr lang="ru-RU" sz="1800" dirty="0">
                  <a:solidFill>
                    <a:srgbClr val="44546A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ru-RU" sz="1800" smtClean="0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</a:rPr>
                            <m:t>знаков</m:t>
                          </m:r>
                        </m:sub>
                      </m:sSub>
                      <m:r>
                        <a:rPr lang="ru-RU" sz="1800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800" smtClean="0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ru-RU" sz="1800" dirty="0" smtClean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19" y="3016351"/>
                <a:ext cx="1614488" cy="9737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898989" y="4278996"/>
            <a:ext cx="548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i </a:t>
            </a:r>
            <a:r>
              <a:rPr lang="ru-RU" sz="1600" dirty="0" smtClean="0">
                <a:solidFill>
                  <a:srgbClr val="44546A"/>
                </a:solidFill>
              </a:rPr>
              <a:t> - ?</a:t>
            </a:r>
            <a:endParaRPr lang="ru-RU" sz="1400" dirty="0">
              <a:solidFill>
                <a:srgbClr val="44546A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1030388">
            <a:off x="6581858" y="2799139"/>
            <a:ext cx="403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59D999"/>
                </a:solidFill>
              </a:rPr>
              <a:t>В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74119"/>
          <a:stretch/>
        </p:blipFill>
        <p:spPr>
          <a:xfrm>
            <a:off x="7886966" y="3038849"/>
            <a:ext cx="401379" cy="64845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74119"/>
          <a:stretch/>
        </p:blipFill>
        <p:spPr>
          <a:xfrm>
            <a:off x="8389104" y="3208720"/>
            <a:ext cx="287527" cy="4645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 rot="2562128">
            <a:off x="6748557" y="2916537"/>
            <a:ext cx="403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59D999"/>
                </a:solidFill>
              </a:rPr>
              <a:t>А</a:t>
            </a:r>
            <a:endParaRPr lang="ru-RU" sz="54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59D999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1030388">
            <a:off x="6318879" y="2948647"/>
            <a:ext cx="403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59D999"/>
                </a:solidFill>
              </a:rPr>
              <a:t>Б</a:t>
            </a:r>
            <a:endParaRPr lang="ru-RU" sz="54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59D999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74" y="2931431"/>
            <a:ext cx="2718681" cy="157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0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1" grpId="0"/>
      <p:bldP spid="12" grpId="0"/>
      <p:bldP spid="15" grpId="0"/>
      <p:bldP spid="16" grpId="0"/>
      <p:bldP spid="18" grpId="0"/>
      <p:bldP spid="20" grpId="0"/>
      <p:bldP spid="21" grpId="0"/>
      <p:bldP spid="28" grpId="0"/>
      <p:bldP spid="38" grpId="0"/>
      <p:bldP spid="30" grpId="0"/>
      <p:bldP spid="39" grpId="0"/>
      <p:bldP spid="32" grpId="0"/>
      <p:bldP spid="34" grpId="0"/>
      <p:bldP spid="40" grpId="0"/>
      <p:bldP spid="41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647949" y="274511"/>
            <a:ext cx="3863975" cy="461665"/>
          </a:xfrm>
          <a:prstGeom prst="rect">
            <a:avLst/>
          </a:prstGeom>
          <a:noFill/>
          <a:effectLst>
            <a:glow rad="127000">
              <a:srgbClr val="59D999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4546A"/>
                </a:solidFill>
                <a:latin typeface="Roboto Slab"/>
              </a:rPr>
              <a:t>Измерение сообщений</a:t>
            </a:r>
            <a:endParaRPr lang="ru-RU" sz="2400" dirty="0">
              <a:solidFill>
                <a:srgbClr val="44546A"/>
              </a:solidFill>
              <a:latin typeface="Roboto Slab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200" y="1132840"/>
            <a:ext cx="3876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800" dirty="0">
                <a:solidFill>
                  <a:srgbClr val="44546A"/>
                </a:solidFill>
              </a:rPr>
              <a:t>А</a:t>
            </a:r>
            <a:r>
              <a:rPr lang="be-BY" sz="1800" dirty="0" smtClean="0">
                <a:solidFill>
                  <a:srgbClr val="44546A"/>
                </a:solidFill>
              </a:rPr>
              <a:t> </a:t>
            </a:r>
          </a:p>
          <a:p>
            <a:endParaRPr lang="be-BY" sz="400" dirty="0" smtClean="0">
              <a:solidFill>
                <a:srgbClr val="44546A"/>
              </a:solidFill>
            </a:endParaRPr>
          </a:p>
          <a:p>
            <a:r>
              <a:rPr lang="en-US" sz="1800" dirty="0" smtClean="0">
                <a:solidFill>
                  <a:srgbClr val="44546A"/>
                </a:solidFill>
              </a:rPr>
              <a:t>“</a:t>
            </a:r>
            <a:r>
              <a:rPr lang="be-BY" sz="1800" dirty="0" smtClean="0">
                <a:solidFill>
                  <a:srgbClr val="44546A"/>
                </a:solidFill>
              </a:rPr>
              <a:t>Мама мыла раму</a:t>
            </a:r>
            <a:r>
              <a:rPr lang="en-US" sz="1800" dirty="0" smtClean="0">
                <a:solidFill>
                  <a:srgbClr val="44546A"/>
                </a:solidFill>
              </a:rPr>
              <a:t>”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4064" y="1132840"/>
            <a:ext cx="29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1800" dirty="0">
                <a:solidFill>
                  <a:srgbClr val="44546A"/>
                </a:solidFill>
              </a:rPr>
              <a:t>– информационный вес;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40470" y="1468547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1800" dirty="0" smtClean="0">
                <a:solidFill>
                  <a:srgbClr val="44546A"/>
                </a:solidFill>
              </a:rPr>
              <a:t>– </a:t>
            </a:r>
            <a:r>
              <a:rPr lang="be-BY" sz="1800" dirty="0">
                <a:solidFill>
                  <a:srgbClr val="44546A"/>
                </a:solidFill>
              </a:rPr>
              <a:t>?</a:t>
            </a:r>
            <a:endParaRPr lang="ru-RU" sz="1600" dirty="0">
              <a:solidFill>
                <a:srgbClr val="44546A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01107">
            <a:off x="3998941" y="1582084"/>
            <a:ext cx="5531016" cy="26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8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6720" y="1563619"/>
            <a:ext cx="6565900" cy="2015846"/>
          </a:xfrm>
          <a:prstGeom prst="rect">
            <a:avLst/>
          </a:prstGeom>
          <a:ln w="25400">
            <a:solidFill>
              <a:srgbClr val="59D999"/>
            </a:solidFill>
          </a:ln>
        </p:spPr>
        <p:txBody>
          <a:bodyPr wrap="square" lIns="360000" tIns="360000" rIns="360000" bIns="36000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200" dirty="0" smtClean="0">
                <a:solidFill>
                  <a:srgbClr val="44546A"/>
                </a:solidFill>
                <a:latin typeface="Roboto Slab"/>
              </a:rPr>
              <a:t>Информационный объём сообщения – </a:t>
            </a:r>
          </a:p>
          <a:p>
            <a:pPr>
              <a:lnSpc>
                <a:spcPct val="125000"/>
              </a:lnSpc>
            </a:pPr>
            <a:r>
              <a:rPr lang="ru-RU" sz="1500" dirty="0" smtClean="0">
                <a:solidFill>
                  <a:srgbClr val="44546A"/>
                </a:solidFill>
              </a:rPr>
              <a:t>это размер информации, который оно несёт. Он складывается </a:t>
            </a:r>
          </a:p>
          <a:p>
            <a:pPr>
              <a:lnSpc>
                <a:spcPct val="125000"/>
              </a:lnSpc>
            </a:pPr>
            <a:r>
              <a:rPr lang="ru-RU" sz="1500" dirty="0" smtClean="0">
                <a:solidFill>
                  <a:srgbClr val="44546A"/>
                </a:solidFill>
              </a:rPr>
              <a:t>из информационных весов символов, из которых состоит </a:t>
            </a:r>
          </a:p>
          <a:p>
            <a:pPr>
              <a:lnSpc>
                <a:spcPct val="125000"/>
              </a:lnSpc>
            </a:pPr>
            <a:r>
              <a:rPr lang="ru-RU" sz="1500" dirty="0" smtClean="0">
                <a:solidFill>
                  <a:srgbClr val="44546A"/>
                </a:solidFill>
              </a:rPr>
              <a:t>сообщение.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42" y="1265094"/>
            <a:ext cx="671513" cy="6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5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647949" y="274511"/>
            <a:ext cx="3863975" cy="461665"/>
          </a:xfrm>
          <a:prstGeom prst="rect">
            <a:avLst/>
          </a:prstGeom>
          <a:noFill/>
          <a:effectLst>
            <a:glow rad="127000">
              <a:srgbClr val="59D999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4546A"/>
                </a:solidFill>
                <a:latin typeface="Roboto Slab"/>
              </a:rPr>
              <a:t>Измерение сообщений</a:t>
            </a:r>
            <a:endParaRPr lang="ru-RU" sz="2400" dirty="0">
              <a:solidFill>
                <a:srgbClr val="44546A"/>
              </a:solidFill>
              <a:latin typeface="Roboto Slab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34112" y="1468547"/>
            <a:ext cx="329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1800" dirty="0" smtClean="0">
                <a:solidFill>
                  <a:srgbClr val="44546A"/>
                </a:solidFill>
              </a:rPr>
              <a:t>– </a:t>
            </a:r>
            <a:r>
              <a:rPr lang="ru-RU" sz="1800" dirty="0">
                <a:solidFill>
                  <a:srgbClr val="44546A"/>
                </a:solidFill>
              </a:rPr>
              <a:t>и</a:t>
            </a:r>
            <a:r>
              <a:rPr lang="ru-RU" sz="1800" dirty="0" smtClean="0">
                <a:solidFill>
                  <a:srgbClr val="44546A"/>
                </a:solidFill>
              </a:rPr>
              <a:t>нформационный объём.</a:t>
            </a:r>
            <a:endParaRPr lang="ru-RU" sz="1600" dirty="0">
              <a:solidFill>
                <a:srgbClr val="44546A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01107">
            <a:off x="3998941" y="1582084"/>
            <a:ext cx="5531016" cy="2641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165" y="2361845"/>
            <a:ext cx="35574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44546A"/>
                </a:solidFill>
              </a:rPr>
              <a:t>V – </a:t>
            </a:r>
            <a:r>
              <a:rPr lang="ru-RU" sz="1800" dirty="0" smtClean="0">
                <a:solidFill>
                  <a:srgbClr val="44546A"/>
                </a:solidFill>
              </a:rPr>
              <a:t>информационный объём;</a:t>
            </a:r>
          </a:p>
          <a:p>
            <a:endParaRPr lang="ru-RU" sz="1000" dirty="0" smtClean="0">
              <a:solidFill>
                <a:srgbClr val="44546A"/>
              </a:solidFill>
            </a:endParaRPr>
          </a:p>
          <a:p>
            <a:r>
              <a:rPr lang="en-US" sz="1800" dirty="0" smtClean="0">
                <a:solidFill>
                  <a:srgbClr val="44546A"/>
                </a:solidFill>
              </a:rPr>
              <a:t>L – </a:t>
            </a:r>
            <a:r>
              <a:rPr lang="ru-RU" sz="1800" dirty="0" smtClean="0">
                <a:solidFill>
                  <a:srgbClr val="44546A"/>
                </a:solidFill>
              </a:rPr>
              <a:t>длина сообщения.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165" y="3590010"/>
            <a:ext cx="9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44546A"/>
                </a:solidFill>
              </a:rPr>
              <a:t>V</a:t>
            </a:r>
            <a:r>
              <a:rPr lang="ru-RU" sz="1800" b="1" dirty="0" smtClean="0">
                <a:solidFill>
                  <a:srgbClr val="44546A"/>
                </a:solidFill>
              </a:rPr>
              <a:t> =</a:t>
            </a:r>
            <a:endParaRPr lang="ru-RU" sz="1800" b="1" dirty="0">
              <a:solidFill>
                <a:srgbClr val="44546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483" y="3590010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44546A"/>
                </a:solidFill>
              </a:rPr>
              <a:t>i</a:t>
            </a:r>
            <a:endParaRPr lang="ru-RU" sz="1600" b="1" dirty="0">
              <a:solidFill>
                <a:srgbClr val="44546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9320" y="3590010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44546A"/>
                </a:solidFill>
              </a:rPr>
              <a:t>* L</a:t>
            </a:r>
            <a:endParaRPr lang="ru-RU" sz="1800" b="1" dirty="0">
              <a:solidFill>
                <a:srgbClr val="44546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200" y="1132840"/>
            <a:ext cx="3876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800" dirty="0">
                <a:solidFill>
                  <a:srgbClr val="44546A"/>
                </a:solidFill>
              </a:rPr>
              <a:t>А</a:t>
            </a:r>
            <a:r>
              <a:rPr lang="be-BY" sz="1800" dirty="0" smtClean="0">
                <a:solidFill>
                  <a:srgbClr val="44546A"/>
                </a:solidFill>
              </a:rPr>
              <a:t> </a:t>
            </a:r>
          </a:p>
          <a:p>
            <a:endParaRPr lang="be-BY" sz="400" dirty="0" smtClean="0">
              <a:solidFill>
                <a:srgbClr val="44546A"/>
              </a:solidFill>
            </a:endParaRPr>
          </a:p>
          <a:p>
            <a:r>
              <a:rPr lang="en-US" sz="1800" dirty="0" smtClean="0">
                <a:solidFill>
                  <a:srgbClr val="44546A"/>
                </a:solidFill>
              </a:rPr>
              <a:t>“</a:t>
            </a:r>
            <a:r>
              <a:rPr lang="be-BY" sz="1800" dirty="0" smtClean="0">
                <a:solidFill>
                  <a:srgbClr val="44546A"/>
                </a:solidFill>
              </a:rPr>
              <a:t>Мама мыла раму</a:t>
            </a:r>
            <a:r>
              <a:rPr lang="en-US" sz="1800" dirty="0" smtClean="0">
                <a:solidFill>
                  <a:srgbClr val="44546A"/>
                </a:solidFill>
              </a:rPr>
              <a:t>”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4064" y="1132840"/>
            <a:ext cx="29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1800" dirty="0">
                <a:solidFill>
                  <a:srgbClr val="44546A"/>
                </a:solidFill>
              </a:rPr>
              <a:t>– информационный вес;</a:t>
            </a:r>
          </a:p>
        </p:txBody>
      </p:sp>
    </p:spTree>
    <p:extLst>
      <p:ext uri="{BB962C8B-B14F-4D97-AF65-F5344CB8AC3E}">
        <p14:creationId xmlns:p14="http://schemas.microsoft.com/office/powerpoint/2010/main" val="147824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876118" y="274511"/>
            <a:ext cx="1404098" cy="461665"/>
          </a:xfrm>
          <a:prstGeom prst="rect">
            <a:avLst/>
          </a:prstGeom>
          <a:noFill/>
          <a:effectLst>
            <a:glow rad="127000">
              <a:srgbClr val="59D999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4546A"/>
                </a:solidFill>
                <a:latin typeface="Roboto Slab"/>
              </a:rPr>
              <a:t>Задача</a:t>
            </a:r>
            <a:endParaRPr lang="ru-RU" sz="2400" dirty="0">
              <a:solidFill>
                <a:srgbClr val="44546A"/>
              </a:solidFill>
              <a:latin typeface="Roboto Slab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6075" y="736176"/>
            <a:ext cx="828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Сообщение содержит 296 бит информации. Его длина – 37 символов. </a:t>
            </a:r>
          </a:p>
          <a:p>
            <a:r>
              <a:rPr lang="ru-RU" sz="1600" dirty="0" smtClean="0">
                <a:solidFill>
                  <a:srgbClr val="44546A"/>
                </a:solidFill>
              </a:rPr>
              <a:t>Какова </a:t>
            </a:r>
            <a:r>
              <a:rPr lang="ru-RU" sz="1600" dirty="0">
                <a:solidFill>
                  <a:srgbClr val="44546A"/>
                </a:solidFill>
              </a:rPr>
              <a:t>максимальная мощность алфавита, с помощью </a:t>
            </a:r>
            <a:r>
              <a:rPr lang="ru-RU" sz="1600" dirty="0" smtClean="0">
                <a:solidFill>
                  <a:srgbClr val="44546A"/>
                </a:solidFill>
              </a:rPr>
              <a:t>которого записано </a:t>
            </a:r>
            <a:r>
              <a:rPr lang="ru-RU" sz="1600" dirty="0">
                <a:solidFill>
                  <a:srgbClr val="44546A"/>
                </a:solidFill>
              </a:rPr>
              <a:t>это </a:t>
            </a:r>
            <a:endParaRPr lang="en-US" sz="1600" dirty="0" smtClean="0">
              <a:solidFill>
                <a:srgbClr val="44546A"/>
              </a:solidFill>
            </a:endParaRPr>
          </a:p>
          <a:p>
            <a:r>
              <a:rPr lang="ru-RU" sz="1600" dirty="0" smtClean="0">
                <a:solidFill>
                  <a:srgbClr val="44546A"/>
                </a:solidFill>
              </a:rPr>
              <a:t>сообщение</a:t>
            </a:r>
            <a:r>
              <a:rPr lang="ru-RU" sz="1600" dirty="0">
                <a:solidFill>
                  <a:srgbClr val="44546A"/>
                </a:solidFill>
              </a:rPr>
              <a:t>?</a:t>
            </a:r>
            <a:endParaRPr lang="ru-RU" sz="1600" dirty="0" smtClean="0">
              <a:solidFill>
                <a:srgbClr val="44546A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19" y="2738955"/>
            <a:ext cx="1765491" cy="17654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3066" y="2564610"/>
            <a:ext cx="1349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546A"/>
                </a:solidFill>
              </a:rPr>
              <a:t>Решение:</a:t>
            </a:r>
            <a:endParaRPr lang="ru-RU" sz="1600" b="1" dirty="0">
              <a:solidFill>
                <a:srgbClr val="44546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9929" y="3276141"/>
            <a:ext cx="2975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i</a:t>
            </a:r>
            <a:r>
              <a:rPr lang="en-US" sz="1600" dirty="0" smtClean="0">
                <a:solidFill>
                  <a:srgbClr val="44546A"/>
                </a:solidFill>
              </a:rPr>
              <a:t> =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6378" y="2905692"/>
            <a:ext cx="471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Найдём информационный вес символа.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61589" y="3275540"/>
            <a:ext cx="306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V</a:t>
            </a:r>
            <a:endParaRPr lang="ru-RU" sz="1400" dirty="0">
              <a:solidFill>
                <a:srgbClr val="44546A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4938" y="3274939"/>
            <a:ext cx="418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/ L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4730" y="3274939"/>
            <a:ext cx="1173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4546A"/>
                </a:solidFill>
              </a:rPr>
              <a:t>= 296 </a:t>
            </a:r>
            <a:r>
              <a:rPr lang="en-US" sz="1600" dirty="0">
                <a:solidFill>
                  <a:srgbClr val="44546A"/>
                </a:solidFill>
              </a:rPr>
              <a:t>/ 37 </a:t>
            </a:r>
            <a:endParaRPr lang="ru-RU" sz="1400" dirty="0">
              <a:solidFill>
                <a:srgbClr val="44546A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677" y="3274939"/>
            <a:ext cx="872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= 8 </a:t>
            </a:r>
            <a:r>
              <a:rPr lang="ru-RU" sz="1600" dirty="0">
                <a:solidFill>
                  <a:srgbClr val="44546A"/>
                </a:solidFill>
              </a:rPr>
              <a:t>бит</a:t>
            </a:r>
            <a:endParaRPr lang="ru-RU" sz="1400" dirty="0">
              <a:solidFill>
                <a:srgbClr val="44546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96378" y="3589988"/>
            <a:ext cx="5203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Найдём максимальную мощность алфавита.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8593" y="3972962"/>
            <a:ext cx="5159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М =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5980" y="3974295"/>
            <a:ext cx="771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2</a:t>
            </a:r>
            <a:r>
              <a:rPr lang="en-US" sz="1600" baseline="30000" dirty="0" smtClean="0">
                <a:solidFill>
                  <a:srgbClr val="44546A"/>
                </a:solidFill>
              </a:rPr>
              <a:t>i</a:t>
            </a:r>
            <a:r>
              <a:rPr lang="en-US" sz="1600" dirty="0" smtClean="0">
                <a:solidFill>
                  <a:srgbClr val="44546A"/>
                </a:solidFill>
              </a:rPr>
              <a:t> = 2</a:t>
            </a:r>
            <a:r>
              <a:rPr lang="en-US" sz="1600" baseline="30000" dirty="0" smtClean="0">
                <a:solidFill>
                  <a:srgbClr val="44546A"/>
                </a:solidFill>
              </a:rPr>
              <a:t>8</a:t>
            </a:r>
            <a:endParaRPr lang="ru-RU" sz="1400" baseline="30000" dirty="0">
              <a:solidFill>
                <a:srgbClr val="44546A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75305" y="3971629"/>
            <a:ext cx="2880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= 2 * 2 * 2 * 2 * 2 * 2 * 2 * 2 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75573" y="3971629"/>
            <a:ext cx="705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= 256</a:t>
            </a:r>
            <a:endParaRPr lang="ru-RU" sz="1400" dirty="0">
              <a:solidFill>
                <a:srgbClr val="44546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16632" y="4356083"/>
            <a:ext cx="2519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44546A"/>
                </a:solidFill>
              </a:rPr>
              <a:t>M = 256 </a:t>
            </a:r>
            <a:r>
              <a:rPr lang="ru-RU" sz="1600" dirty="0" smtClean="0">
                <a:solidFill>
                  <a:srgbClr val="44546A"/>
                </a:solidFill>
              </a:rPr>
              <a:t>символов</a:t>
            </a:r>
            <a:endParaRPr lang="ru-RU" sz="1600" dirty="0">
              <a:solidFill>
                <a:srgbClr val="44546A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/>
          </p:nvPr>
        </p:nvGraphicFramePr>
        <p:xfrm>
          <a:off x="440775" y="2443717"/>
          <a:ext cx="1783431" cy="225091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83431"/>
              </a:tblGrid>
              <a:tr h="650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Дано</a:t>
                      </a:r>
                      <a:r>
                        <a:rPr lang="ru-RU" sz="1600" b="1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:</a:t>
                      </a:r>
                      <a:endParaRPr lang="en-US" sz="1600" b="1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306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7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58900" y="3149433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V</a:t>
            </a:r>
            <a:r>
              <a:rPr lang="ru-RU" sz="1600" dirty="0" smtClean="0">
                <a:solidFill>
                  <a:srgbClr val="44546A"/>
                </a:solidFill>
              </a:rPr>
              <a:t> = 296 бит</a:t>
            </a:r>
          </a:p>
          <a:p>
            <a:r>
              <a:rPr lang="en-US" sz="1600" dirty="0" smtClean="0">
                <a:solidFill>
                  <a:srgbClr val="44546A"/>
                </a:solidFill>
              </a:rPr>
              <a:t>L = 37 </a:t>
            </a:r>
            <a:r>
              <a:rPr lang="ru-RU" sz="1600" dirty="0" smtClean="0">
                <a:solidFill>
                  <a:srgbClr val="44546A"/>
                </a:solidFill>
              </a:rPr>
              <a:t>символов</a:t>
            </a:r>
            <a:endParaRPr lang="ru-RU" sz="1400" dirty="0">
              <a:solidFill>
                <a:srgbClr val="44546A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1176" y="4157641"/>
            <a:ext cx="650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44546A"/>
                </a:solidFill>
              </a:rPr>
              <a:t>M </a:t>
            </a:r>
            <a:r>
              <a:rPr lang="ru-RU" sz="1600" dirty="0" smtClean="0">
                <a:solidFill>
                  <a:srgbClr val="44546A"/>
                </a:solidFill>
              </a:rPr>
              <a:t>- ?</a:t>
            </a:r>
            <a:endParaRPr lang="ru-RU" sz="16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0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1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39799" y="274511"/>
            <a:ext cx="7281329" cy="461665"/>
          </a:xfrm>
          <a:prstGeom prst="rect">
            <a:avLst/>
          </a:prstGeom>
          <a:noFill/>
          <a:effectLst>
            <a:glow rad="127000">
              <a:srgbClr val="59D999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4546A"/>
                </a:solidFill>
                <a:latin typeface="Roboto Slab"/>
              </a:rPr>
              <a:t>Другие единицы измерения информации</a:t>
            </a:r>
            <a:endParaRPr lang="ru-RU" sz="2400" dirty="0">
              <a:solidFill>
                <a:srgbClr val="44546A"/>
              </a:solidFill>
              <a:latin typeface="Roboto Slab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8" y="1864651"/>
            <a:ext cx="2871871" cy="2236381"/>
          </a:xfrm>
          <a:prstGeom prst="rect">
            <a:avLst/>
          </a:prstGeom>
        </p:spPr>
      </p:pic>
      <p:sp>
        <p:nvSpPr>
          <p:cNvPr id="27" name="Стрелка вниз 26"/>
          <p:cNvSpPr/>
          <p:nvPr/>
        </p:nvSpPr>
        <p:spPr>
          <a:xfrm>
            <a:off x="3706494" y="2768428"/>
            <a:ext cx="607696" cy="637413"/>
          </a:xfrm>
          <a:prstGeom prst="downArrow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5508039" y="2768427"/>
            <a:ext cx="607696" cy="637413"/>
          </a:xfrm>
          <a:prstGeom prst="downArrow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7309584" y="2771200"/>
            <a:ext cx="607696" cy="637413"/>
          </a:xfrm>
          <a:prstGeom prst="downArrow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407092" y="1642376"/>
            <a:ext cx="1206500" cy="1191134"/>
          </a:xfrm>
          <a:prstGeom prst="ellipse">
            <a:avLst/>
          </a:prstGeom>
          <a:solidFill>
            <a:srgbClr val="F2F2F2"/>
          </a:solidFill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208637" y="1642376"/>
            <a:ext cx="1206500" cy="1191134"/>
          </a:xfrm>
          <a:prstGeom prst="ellipse">
            <a:avLst/>
          </a:prstGeom>
          <a:solidFill>
            <a:srgbClr val="F2F2F2"/>
          </a:solidFill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7014628" y="1646733"/>
            <a:ext cx="1206500" cy="1191134"/>
          </a:xfrm>
          <a:prstGeom prst="ellipse">
            <a:avLst/>
          </a:prstGeom>
          <a:solidFill>
            <a:srgbClr val="F2F2F2"/>
          </a:solidFill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2" y="1796716"/>
            <a:ext cx="882460" cy="88246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47" y="1680382"/>
            <a:ext cx="1060973" cy="10609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74" y="1830495"/>
            <a:ext cx="977225" cy="83342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407092" y="3419757"/>
            <a:ext cx="4814036" cy="1200329"/>
          </a:xfrm>
          <a:prstGeom prst="rect">
            <a:avLst/>
          </a:prstGeom>
          <a:noFill/>
          <a:ln w="25400">
            <a:solidFill>
              <a:srgbClr val="59D9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00001100  00100001  00011000  00000100   00001100  00010111  00001111  00000101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01001001  00010100  10001000  11101111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…  </a:t>
            </a:r>
            <a:endParaRPr lang="ru-RU" sz="18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0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7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39799" y="274511"/>
            <a:ext cx="7281329" cy="461665"/>
          </a:xfrm>
          <a:prstGeom prst="rect">
            <a:avLst/>
          </a:prstGeom>
          <a:noFill/>
          <a:effectLst>
            <a:glow rad="127000">
              <a:srgbClr val="59D999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4445E"/>
                </a:solidFill>
                <a:latin typeface="Roboto Slab"/>
              </a:rPr>
              <a:t>Другие единицы измерения информации</a:t>
            </a:r>
            <a:endParaRPr lang="ru-RU" sz="2400" dirty="0">
              <a:solidFill>
                <a:srgbClr val="34445E"/>
              </a:solidFill>
              <a:latin typeface="Roboto Slab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8" y="1864651"/>
            <a:ext cx="2871871" cy="2236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1066" y="1272988"/>
            <a:ext cx="79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44546A"/>
                </a:solidFill>
              </a:rPr>
              <a:t>Байт</a:t>
            </a:r>
            <a:endParaRPr lang="ru-RU" sz="1800" b="1" dirty="0">
              <a:solidFill>
                <a:srgbClr val="44546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49" y="2409685"/>
            <a:ext cx="859733" cy="1146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047" y="2411504"/>
            <a:ext cx="220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1800" dirty="0" smtClean="0">
                <a:solidFill>
                  <a:srgbClr val="44546A"/>
                </a:solidFill>
              </a:rPr>
              <a:t>М = 256 </a:t>
            </a:r>
            <a:r>
              <a:rPr lang="ru-RU" sz="1800" dirty="0" smtClean="0">
                <a:solidFill>
                  <a:srgbClr val="44546A"/>
                </a:solidFill>
              </a:rPr>
              <a:t>символов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27382" y="3208298"/>
            <a:ext cx="111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44546A"/>
                </a:solidFill>
              </a:rPr>
              <a:t>i</a:t>
            </a:r>
            <a:r>
              <a:rPr lang="be-BY" sz="1800" dirty="0" smtClean="0">
                <a:solidFill>
                  <a:srgbClr val="44546A"/>
                </a:solidFill>
              </a:rPr>
              <a:t> = </a:t>
            </a:r>
            <a:r>
              <a:rPr lang="en-US" sz="1800" dirty="0" smtClean="0">
                <a:solidFill>
                  <a:srgbClr val="44546A"/>
                </a:solidFill>
              </a:rPr>
              <a:t>8 </a:t>
            </a:r>
            <a:r>
              <a:rPr lang="ru-RU" sz="1800" dirty="0" smtClean="0">
                <a:solidFill>
                  <a:srgbClr val="44546A"/>
                </a:solidFill>
              </a:rPr>
              <a:t>бит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968017" y="2769109"/>
            <a:ext cx="448236" cy="427462"/>
          </a:xfrm>
          <a:prstGeom prst="downArrow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4546A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18" y="1864651"/>
            <a:ext cx="2224788" cy="20567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82118" y="3220676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44546A"/>
                </a:solidFill>
              </a:rPr>
              <a:t>= 1 байт</a:t>
            </a:r>
            <a:endParaRPr lang="ru-RU" sz="16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1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9877E-6 L -0.04167 2.09877E-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18" grpId="1"/>
      <p:bldP spid="6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39799" y="274511"/>
            <a:ext cx="7281329" cy="461665"/>
          </a:xfrm>
          <a:prstGeom prst="rect">
            <a:avLst/>
          </a:prstGeom>
          <a:noFill/>
          <a:effectLst>
            <a:glow rad="127000">
              <a:srgbClr val="59D999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4445E"/>
                </a:solidFill>
                <a:latin typeface="Roboto Slab"/>
              </a:rPr>
              <a:t>Другие единицы измерения информации</a:t>
            </a:r>
            <a:endParaRPr lang="ru-RU" sz="2400" dirty="0">
              <a:solidFill>
                <a:srgbClr val="34445E"/>
              </a:solidFill>
              <a:latin typeface="Roboto Slab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8" y="1864651"/>
            <a:ext cx="2871871" cy="22363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847" y="1763332"/>
            <a:ext cx="331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44546A"/>
                </a:solidFill>
              </a:rPr>
              <a:t>1 килобайт (КБ)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96291" y="1759245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44546A"/>
                </a:solidFill>
              </a:rPr>
              <a:t>= 1000 байт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96291" y="1758116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44546A"/>
                </a:solidFill>
              </a:rPr>
              <a:t>= </a:t>
            </a:r>
            <a:r>
              <a:rPr lang="ru-RU" sz="1800" dirty="0" smtClean="0">
                <a:solidFill>
                  <a:srgbClr val="44546A"/>
                </a:solidFill>
              </a:rPr>
              <a:t>1024 байта</a:t>
            </a:r>
            <a:endParaRPr lang="ru-RU" sz="1600" dirty="0">
              <a:solidFill>
                <a:srgbClr val="44546A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374898" y="1850910"/>
            <a:ext cx="552450" cy="1778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374898" y="1849729"/>
            <a:ext cx="552450" cy="19199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29100" y="196215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59D999"/>
                </a:solidFill>
              </a:rPr>
              <a:t>1024 =</a:t>
            </a:r>
            <a:r>
              <a:rPr lang="en-US" sz="28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59D999"/>
                </a:solidFill>
              </a:rPr>
              <a:t> 2</a:t>
            </a:r>
            <a:r>
              <a:rPr lang="en-US" sz="2800" b="1" baseline="3000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59D999"/>
                </a:solidFill>
              </a:rPr>
              <a:t>10</a:t>
            </a:r>
            <a:endParaRPr lang="ru-RU" sz="2800" b="1" baseline="30000" dirty="0">
              <a:ln w="22225">
                <a:solidFill>
                  <a:srgbClr val="00B050"/>
                </a:solidFill>
                <a:prstDash val="solid"/>
              </a:ln>
              <a:solidFill>
                <a:srgbClr val="59D9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848" y="2463042"/>
            <a:ext cx="331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44546A"/>
                </a:solidFill>
              </a:rPr>
              <a:t>1 мегабайт (МБ)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9424" y="2463042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44546A"/>
                </a:solidFill>
              </a:rPr>
              <a:t>= 1024 КБ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3847" y="3183371"/>
            <a:ext cx="331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44546A"/>
                </a:solidFill>
              </a:rPr>
              <a:t>1 гигабайт (ГБ) 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05806" y="3183371"/>
            <a:ext cx="13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44546A"/>
                </a:solidFill>
              </a:rPr>
              <a:t>= 1024 МБ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847" y="3903700"/>
            <a:ext cx="331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44546A"/>
                </a:solidFill>
              </a:rPr>
              <a:t>1 терабайт (ТБ) 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45814" y="3903995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44546A"/>
                </a:solidFill>
              </a:rPr>
              <a:t>= 1024 </a:t>
            </a:r>
            <a:r>
              <a:rPr lang="ru-RU" sz="1800" dirty="0">
                <a:solidFill>
                  <a:srgbClr val="44546A"/>
                </a:solidFill>
              </a:rPr>
              <a:t>ГБ</a:t>
            </a:r>
            <a:endParaRPr lang="ru-RU" sz="16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3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L 0.63768 0.0015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75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5" grpId="0"/>
      <p:bldP spid="20" grpId="0"/>
      <p:bldP spid="22" grpId="0"/>
      <p:bldP spid="21" grpId="0"/>
      <p:bldP spid="24" grpId="0"/>
      <p:bldP spid="23" grpId="0"/>
      <p:bldP spid="26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0104" y="1255256"/>
            <a:ext cx="6565900" cy="2631399"/>
          </a:xfrm>
          <a:prstGeom prst="rect">
            <a:avLst/>
          </a:prstGeom>
          <a:ln w="25400">
            <a:solidFill>
              <a:srgbClr val="59D999"/>
            </a:solidFill>
          </a:ln>
        </p:spPr>
        <p:txBody>
          <a:bodyPr wrap="square" lIns="360000" tIns="360000" rIns="360000" bIns="36000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200" dirty="0" smtClean="0">
                <a:solidFill>
                  <a:srgbClr val="293A56"/>
                </a:solidFill>
                <a:latin typeface="Roboto Slab"/>
              </a:rPr>
              <a:t>Алфавит языка </a:t>
            </a:r>
            <a:r>
              <a:rPr lang="ru-RU" sz="2200" dirty="0">
                <a:solidFill>
                  <a:srgbClr val="293A56"/>
                </a:solidFill>
                <a:latin typeface="Roboto Slab"/>
              </a:rPr>
              <a:t>— </a:t>
            </a:r>
            <a:endParaRPr lang="ru-RU" sz="2200" dirty="0" smtClean="0">
              <a:solidFill>
                <a:srgbClr val="293A56"/>
              </a:solidFill>
              <a:latin typeface="Roboto Slab"/>
            </a:endParaRPr>
          </a:p>
          <a:p>
            <a:pPr>
              <a:lnSpc>
                <a:spcPct val="125000"/>
              </a:lnSpc>
            </a:pPr>
            <a:r>
              <a:rPr lang="ru-RU" sz="1500" dirty="0" smtClean="0">
                <a:solidFill>
                  <a:srgbClr val="293A56"/>
                </a:solidFill>
              </a:rPr>
              <a:t>это набор различных символов, которые используются для </a:t>
            </a:r>
          </a:p>
          <a:p>
            <a:pPr>
              <a:lnSpc>
                <a:spcPct val="125000"/>
              </a:lnSpc>
            </a:pPr>
            <a:r>
              <a:rPr lang="ru-RU" sz="1500" dirty="0" smtClean="0">
                <a:solidFill>
                  <a:srgbClr val="293A56"/>
                </a:solidFill>
              </a:rPr>
              <a:t>представления информации на этом языке.</a:t>
            </a:r>
            <a:endParaRPr lang="ru-RU" sz="500" dirty="0">
              <a:solidFill>
                <a:srgbClr val="293A56"/>
              </a:solidFill>
            </a:endParaRPr>
          </a:p>
          <a:p>
            <a:pPr>
              <a:lnSpc>
                <a:spcPct val="125000"/>
              </a:lnSpc>
            </a:pPr>
            <a:endParaRPr lang="ru-RU" sz="500" dirty="0" smtClean="0">
              <a:solidFill>
                <a:srgbClr val="293A56"/>
              </a:solidFill>
              <a:latin typeface="Roboto Slab"/>
            </a:endParaRPr>
          </a:p>
          <a:p>
            <a:pPr>
              <a:lnSpc>
                <a:spcPct val="125000"/>
              </a:lnSpc>
            </a:pPr>
            <a:r>
              <a:rPr lang="ru-RU" sz="2200" dirty="0" smtClean="0">
                <a:solidFill>
                  <a:srgbClr val="293A56"/>
                </a:solidFill>
                <a:latin typeface="Roboto Slab"/>
              </a:rPr>
              <a:t>Мощность алфавита </a:t>
            </a:r>
            <a:r>
              <a:rPr lang="ru-RU" sz="2200" dirty="0">
                <a:solidFill>
                  <a:srgbClr val="293A56"/>
                </a:solidFill>
                <a:latin typeface="Roboto Slab"/>
              </a:rPr>
              <a:t>— </a:t>
            </a:r>
          </a:p>
          <a:p>
            <a:pPr>
              <a:lnSpc>
                <a:spcPct val="125000"/>
              </a:lnSpc>
            </a:pPr>
            <a:r>
              <a:rPr lang="ru-RU" sz="1500" dirty="0">
                <a:solidFill>
                  <a:srgbClr val="293A56"/>
                </a:solidFill>
              </a:rPr>
              <a:t>это </a:t>
            </a:r>
            <a:r>
              <a:rPr lang="ru-RU" sz="1500" dirty="0" smtClean="0">
                <a:solidFill>
                  <a:srgbClr val="293A56"/>
                </a:solidFill>
              </a:rPr>
              <a:t>количество символов, которые в него входят.</a:t>
            </a:r>
            <a:endParaRPr lang="ru-RU" sz="1500" dirty="0">
              <a:solidFill>
                <a:srgbClr val="293A5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26" y="956731"/>
            <a:ext cx="671513" cy="6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7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908425" y="274511"/>
            <a:ext cx="1330325" cy="461665"/>
          </a:xfrm>
          <a:prstGeom prst="rect">
            <a:avLst/>
          </a:prstGeom>
          <a:noFill/>
          <a:effectLst>
            <a:glow rad="127000">
              <a:srgbClr val="59D999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4445E"/>
                </a:solidFill>
                <a:latin typeface="Roboto Slab"/>
              </a:rPr>
              <a:t>Задача</a:t>
            </a:r>
            <a:endParaRPr lang="ru-RU" sz="2400" dirty="0">
              <a:solidFill>
                <a:srgbClr val="34445E"/>
              </a:solidFill>
              <a:latin typeface="Roboto Slab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075" y="736176"/>
            <a:ext cx="857443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4546A"/>
                </a:solidFill>
              </a:rPr>
              <a:t>На заводе работает автоматическая система учёта рабочего времени. </a:t>
            </a:r>
            <a:endParaRPr lang="en-US" sz="1600" dirty="0" smtClean="0">
              <a:solidFill>
                <a:srgbClr val="44546A"/>
              </a:solidFill>
            </a:endParaRPr>
          </a:p>
          <a:p>
            <a:r>
              <a:rPr lang="ru-RU" sz="1600" dirty="0" smtClean="0">
                <a:solidFill>
                  <a:srgbClr val="44546A"/>
                </a:solidFill>
              </a:rPr>
              <a:t>По </a:t>
            </a:r>
            <a:r>
              <a:rPr lang="ru-RU" sz="1600" dirty="0">
                <a:solidFill>
                  <a:srgbClr val="44546A"/>
                </a:solidFill>
              </a:rPr>
              <a:t>приходу </a:t>
            </a:r>
            <a:r>
              <a:rPr lang="ru-RU" sz="1600" dirty="0" smtClean="0">
                <a:solidFill>
                  <a:srgbClr val="44546A"/>
                </a:solidFill>
              </a:rPr>
              <a:t>на работу </a:t>
            </a:r>
            <a:r>
              <a:rPr lang="ru-RU" sz="1600" dirty="0">
                <a:solidFill>
                  <a:srgbClr val="44546A"/>
                </a:solidFill>
              </a:rPr>
              <a:t>и при уходе с работы сотрудник вставляет свою </a:t>
            </a:r>
            <a:endParaRPr lang="en-US" sz="1600" dirty="0" smtClean="0">
              <a:solidFill>
                <a:srgbClr val="44546A"/>
              </a:solidFill>
            </a:endParaRPr>
          </a:p>
          <a:p>
            <a:r>
              <a:rPr lang="ru-RU" sz="1600" dirty="0" smtClean="0">
                <a:solidFill>
                  <a:srgbClr val="44546A"/>
                </a:solidFill>
              </a:rPr>
              <a:t>карту-пропуск </a:t>
            </a:r>
            <a:r>
              <a:rPr lang="ru-RU" sz="1600" dirty="0">
                <a:solidFill>
                  <a:srgbClr val="44546A"/>
                </a:solidFill>
              </a:rPr>
              <a:t>в </a:t>
            </a:r>
            <a:r>
              <a:rPr lang="ru-RU" sz="1600" dirty="0" smtClean="0">
                <a:solidFill>
                  <a:srgbClr val="44546A"/>
                </a:solidFill>
              </a:rPr>
              <a:t>специальное устройство и оно </a:t>
            </a:r>
            <a:r>
              <a:rPr lang="ru-RU" sz="1600" dirty="0">
                <a:solidFill>
                  <a:srgbClr val="44546A"/>
                </a:solidFill>
              </a:rPr>
              <a:t>заносит в память сообщение, </a:t>
            </a:r>
            <a:endParaRPr lang="en-US" sz="1600" dirty="0" smtClean="0">
              <a:solidFill>
                <a:srgbClr val="44546A"/>
              </a:solidFill>
            </a:endParaRPr>
          </a:p>
          <a:p>
            <a:r>
              <a:rPr lang="ru-RU" sz="1600" dirty="0" smtClean="0">
                <a:solidFill>
                  <a:srgbClr val="44546A"/>
                </a:solidFill>
              </a:rPr>
              <a:t>которое</a:t>
            </a:r>
            <a:r>
              <a:rPr lang="en-US" sz="1600" dirty="0" smtClean="0">
                <a:solidFill>
                  <a:srgbClr val="44546A"/>
                </a:solidFill>
              </a:rPr>
              <a:t> </a:t>
            </a:r>
            <a:r>
              <a:rPr lang="ru-RU" sz="1600" dirty="0" smtClean="0">
                <a:solidFill>
                  <a:srgbClr val="44546A"/>
                </a:solidFill>
              </a:rPr>
              <a:t>состоит </a:t>
            </a:r>
            <a:r>
              <a:rPr lang="ru-RU" sz="1600" dirty="0">
                <a:solidFill>
                  <a:srgbClr val="44546A"/>
                </a:solidFill>
              </a:rPr>
              <a:t>из </a:t>
            </a:r>
            <a:r>
              <a:rPr lang="ru-RU" sz="1600" dirty="0" smtClean="0">
                <a:solidFill>
                  <a:srgbClr val="44546A"/>
                </a:solidFill>
              </a:rPr>
              <a:t>двух </a:t>
            </a:r>
            <a:r>
              <a:rPr lang="ru-RU" sz="1600" dirty="0">
                <a:solidFill>
                  <a:srgbClr val="44546A"/>
                </a:solidFill>
              </a:rPr>
              <a:t>частей: уникального двоичного кода сотрудника и </a:t>
            </a:r>
            <a:endParaRPr lang="en-US" sz="1600" dirty="0" smtClean="0">
              <a:solidFill>
                <a:srgbClr val="44546A"/>
              </a:solidFill>
            </a:endParaRPr>
          </a:p>
          <a:p>
            <a:r>
              <a:rPr lang="ru-RU" sz="1600" dirty="0" smtClean="0">
                <a:solidFill>
                  <a:srgbClr val="44546A"/>
                </a:solidFill>
              </a:rPr>
              <a:t>текущего</a:t>
            </a:r>
            <a:r>
              <a:rPr lang="en-US" sz="1600" dirty="0" smtClean="0">
                <a:solidFill>
                  <a:srgbClr val="44546A"/>
                </a:solidFill>
              </a:rPr>
              <a:t> </a:t>
            </a:r>
            <a:r>
              <a:rPr lang="ru-RU" sz="1600" dirty="0" smtClean="0">
                <a:solidFill>
                  <a:srgbClr val="44546A"/>
                </a:solidFill>
              </a:rPr>
              <a:t>времени</a:t>
            </a:r>
            <a:r>
              <a:rPr lang="ru-RU" sz="1600" dirty="0">
                <a:solidFill>
                  <a:srgbClr val="44546A"/>
                </a:solidFill>
              </a:rPr>
              <a:t>. </a:t>
            </a:r>
            <a:endParaRPr lang="en-US" sz="1600" dirty="0" smtClean="0">
              <a:solidFill>
                <a:srgbClr val="44546A"/>
              </a:solidFill>
            </a:endParaRPr>
          </a:p>
          <a:p>
            <a:endParaRPr lang="ru-RU" sz="500" dirty="0" smtClean="0">
              <a:solidFill>
                <a:srgbClr val="44546A"/>
              </a:solidFill>
            </a:endParaRPr>
          </a:p>
          <a:p>
            <a:r>
              <a:rPr lang="ru-RU" sz="1600" dirty="0" smtClean="0">
                <a:solidFill>
                  <a:srgbClr val="44546A"/>
                </a:solidFill>
              </a:rPr>
              <a:t>Найти </a:t>
            </a:r>
            <a:r>
              <a:rPr lang="ru-RU" sz="1600" dirty="0">
                <a:solidFill>
                  <a:srgbClr val="44546A"/>
                </a:solidFill>
              </a:rPr>
              <a:t>минимальный информационный объём, который устройство </a:t>
            </a:r>
            <a:r>
              <a:rPr lang="be-BY" sz="1600" dirty="0">
                <a:solidFill>
                  <a:srgbClr val="44546A"/>
                </a:solidFill>
              </a:rPr>
              <a:t>внесло</a:t>
            </a:r>
            <a:r>
              <a:rPr lang="ru-RU" sz="1600" dirty="0">
                <a:solidFill>
                  <a:srgbClr val="44546A"/>
                </a:solidFill>
              </a:rPr>
              <a:t> в </a:t>
            </a:r>
            <a:endParaRPr lang="ru-RU" sz="1600" dirty="0" smtClean="0">
              <a:solidFill>
                <a:srgbClr val="44546A"/>
              </a:solidFill>
            </a:endParaRPr>
          </a:p>
          <a:p>
            <a:r>
              <a:rPr lang="ru-RU" sz="1600" dirty="0" smtClean="0">
                <a:solidFill>
                  <a:srgbClr val="44546A"/>
                </a:solidFill>
              </a:rPr>
              <a:t>память </a:t>
            </a:r>
            <a:r>
              <a:rPr lang="ru-RU" sz="1600" dirty="0">
                <a:solidFill>
                  <a:srgbClr val="44546A"/>
                </a:solidFill>
              </a:rPr>
              <a:t>за день, если известно, что: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7032" y="2590297"/>
            <a:ext cx="478566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Всего на заводе работает 714 сотрудников.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rgbClr val="4454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На работу вышло 698 сотрудников.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rgbClr val="4454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Время имеет объём 3 байта.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rgbClr val="4454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Все двоичные коды сотрудников имеют </a:t>
            </a:r>
          </a:p>
          <a:p>
            <a:pPr indent="295275"/>
            <a:r>
              <a:rPr lang="ru-RU" sz="1600" dirty="0" smtClean="0">
                <a:solidFill>
                  <a:srgbClr val="44546A"/>
                </a:solidFill>
              </a:rPr>
              <a:t>одинаковую разрядность.</a:t>
            </a:r>
            <a:endParaRPr lang="ru-RU" sz="1600" dirty="0">
              <a:solidFill>
                <a:srgbClr val="44546A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46" y="2365785"/>
            <a:ext cx="2211487" cy="24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0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908425" y="274511"/>
            <a:ext cx="1330325" cy="461665"/>
          </a:xfrm>
          <a:prstGeom prst="rect">
            <a:avLst/>
          </a:prstGeom>
          <a:noFill/>
          <a:effectLst>
            <a:glow rad="127000">
              <a:srgbClr val="59D999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4445E"/>
                </a:solidFill>
                <a:latin typeface="Roboto Slab"/>
              </a:rPr>
              <a:t>Задача</a:t>
            </a:r>
            <a:endParaRPr lang="ru-RU" sz="2400" dirty="0">
              <a:solidFill>
                <a:srgbClr val="34445E"/>
              </a:solidFill>
              <a:latin typeface="Roboto Slab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0682" y="2591493"/>
            <a:ext cx="478566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Всего на заводе работает 714 сотрудников.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rgbClr val="4454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На работу вышло 698 сотрудников.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rgbClr val="4454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Время имеет объём 3 байта.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rgbClr val="4454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Все двоичные коды сотрудников имеют </a:t>
            </a:r>
          </a:p>
          <a:p>
            <a:pPr indent="295275"/>
            <a:r>
              <a:rPr lang="ru-RU" sz="1600" dirty="0" smtClean="0">
                <a:solidFill>
                  <a:srgbClr val="44546A"/>
                </a:solidFill>
              </a:rPr>
              <a:t>одинаковую разрядность.</a:t>
            </a:r>
            <a:endParaRPr lang="ru-RU" sz="1600" dirty="0">
              <a:solidFill>
                <a:srgbClr val="44546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46" y="2365785"/>
            <a:ext cx="2211487" cy="24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4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371 L 0.00191 -0.378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8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908425" y="274511"/>
            <a:ext cx="1330325" cy="461665"/>
          </a:xfrm>
          <a:prstGeom prst="rect">
            <a:avLst/>
          </a:prstGeom>
          <a:noFill/>
          <a:effectLst>
            <a:glow rad="127000">
              <a:srgbClr val="59D999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4445E"/>
                </a:solidFill>
                <a:latin typeface="Roboto Slab"/>
              </a:rPr>
              <a:t>Задача</a:t>
            </a:r>
            <a:endParaRPr lang="ru-RU" sz="2400" dirty="0">
              <a:solidFill>
                <a:srgbClr val="34445E"/>
              </a:solidFill>
              <a:latin typeface="Roboto Slab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8612" y="645499"/>
            <a:ext cx="478566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Всего на заводе работает 714 сотрудников.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rgbClr val="4454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На работу вышло 698 сотрудников.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rgbClr val="4454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Время имеет объём 3 байта.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rgbClr val="4454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Все двоичные коды сотрудников имеют </a:t>
            </a:r>
          </a:p>
          <a:p>
            <a:pPr indent="295275"/>
            <a:r>
              <a:rPr lang="ru-RU" sz="1600" dirty="0" smtClean="0">
                <a:solidFill>
                  <a:srgbClr val="44546A"/>
                </a:solidFill>
              </a:rPr>
              <a:t>одинаковую разрядность.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7606" y="2463580"/>
            <a:ext cx="1837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546A"/>
                </a:solidFill>
              </a:rPr>
              <a:t>Решение:</a:t>
            </a:r>
            <a:endParaRPr lang="ru-RU" sz="1600" b="1" dirty="0">
              <a:solidFill>
                <a:srgbClr val="44546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727" y="2870787"/>
            <a:ext cx="6171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V</a:t>
            </a:r>
            <a:r>
              <a:rPr lang="ru-RU" sz="1600" baseline="-25000" dirty="0" smtClean="0">
                <a:solidFill>
                  <a:srgbClr val="44546A"/>
                </a:solidFill>
              </a:rPr>
              <a:t>общ.</a:t>
            </a:r>
            <a:r>
              <a:rPr lang="en-US" sz="1600" dirty="0" smtClean="0">
                <a:solidFill>
                  <a:srgbClr val="44546A"/>
                </a:solidFill>
              </a:rPr>
              <a:t> =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0604" y="2872260"/>
            <a:ext cx="64921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44546A"/>
                </a:solidFill>
              </a:rPr>
              <a:t> V</a:t>
            </a:r>
            <a:r>
              <a:rPr lang="ru-RU" sz="1600" baseline="-25000" dirty="0" smtClean="0">
                <a:solidFill>
                  <a:srgbClr val="44546A"/>
                </a:solidFill>
              </a:rPr>
              <a:t>сообщ.</a:t>
            </a:r>
            <a:endParaRPr lang="ru-RU" sz="1600" baseline="-25000" dirty="0">
              <a:solidFill>
                <a:srgbClr val="44546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6577" y="2822965"/>
            <a:ext cx="385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44546A"/>
                </a:solidFill>
              </a:rPr>
              <a:t>*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9510" y="2865117"/>
            <a:ext cx="6299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N</a:t>
            </a:r>
            <a:r>
              <a:rPr lang="ru-RU" sz="1600" baseline="-25000" dirty="0" smtClean="0">
                <a:solidFill>
                  <a:srgbClr val="44546A"/>
                </a:solidFill>
              </a:rPr>
              <a:t>сообщ.</a:t>
            </a:r>
            <a:endParaRPr lang="ru-RU" sz="1600" baseline="-25000" dirty="0">
              <a:solidFill>
                <a:srgbClr val="44546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0642" y="3198664"/>
            <a:ext cx="717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srgbClr val="44546A"/>
                </a:solidFill>
              </a:rPr>
              <a:t>698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37077" y="3195489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* </a:t>
            </a:r>
            <a:r>
              <a:rPr lang="en-US" sz="1600" dirty="0" smtClean="0">
                <a:solidFill>
                  <a:srgbClr val="44546A"/>
                </a:solidFill>
              </a:rPr>
              <a:t>2 </a:t>
            </a:r>
            <a:endParaRPr lang="ru-RU" sz="1400" dirty="0">
              <a:solidFill>
                <a:srgbClr val="44546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65613" y="3198851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= </a:t>
            </a:r>
            <a:r>
              <a:rPr lang="en-US" sz="1600" dirty="0" smtClean="0">
                <a:solidFill>
                  <a:srgbClr val="44546A"/>
                </a:solidFill>
              </a:rPr>
              <a:t>1396</a:t>
            </a:r>
            <a:endParaRPr lang="ru-RU" sz="1400" dirty="0">
              <a:solidFill>
                <a:srgbClr val="44546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4293" y="3568013"/>
            <a:ext cx="385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=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2146" y="3614181"/>
            <a:ext cx="8206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 </a:t>
            </a:r>
            <a:r>
              <a:rPr lang="en-US" sz="1600" dirty="0" smtClean="0">
                <a:solidFill>
                  <a:srgbClr val="44546A"/>
                </a:solidFill>
              </a:rPr>
              <a:t>V</a:t>
            </a:r>
            <a:r>
              <a:rPr lang="ru-RU" sz="1600" baseline="-25000" dirty="0" smtClean="0">
                <a:solidFill>
                  <a:srgbClr val="44546A"/>
                </a:solidFill>
              </a:rPr>
              <a:t>кода</a:t>
            </a:r>
            <a:r>
              <a:rPr lang="en-US" sz="1600" dirty="0" smtClean="0">
                <a:solidFill>
                  <a:srgbClr val="44546A"/>
                </a:solidFill>
              </a:rPr>
              <a:t> 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6718" y="3568767"/>
            <a:ext cx="1273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+ 3 байта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3584" y="4015734"/>
            <a:ext cx="4268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V</a:t>
            </a:r>
            <a:r>
              <a:rPr lang="ru-RU" sz="1600" baseline="-25000" dirty="0" smtClean="0">
                <a:solidFill>
                  <a:srgbClr val="44546A"/>
                </a:solidFill>
              </a:rPr>
              <a:t>кода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56905" y="3969568"/>
            <a:ext cx="502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– ?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98229" y="4354289"/>
            <a:ext cx="1131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M = 714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59662" y="4353644"/>
            <a:ext cx="385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=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68799" y="4403264"/>
            <a:ext cx="1522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2</a:t>
            </a:r>
            <a:r>
              <a:rPr lang="en-US" sz="1600" baseline="30000" dirty="0">
                <a:solidFill>
                  <a:srgbClr val="44546A"/>
                </a:solidFill>
              </a:rPr>
              <a:t>i</a:t>
            </a:r>
            <a:endParaRPr lang="ru-RU" sz="1600" baseline="30000" dirty="0">
              <a:solidFill>
                <a:srgbClr val="44546A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3505" y="4353215"/>
            <a:ext cx="760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1024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9191" y="4395511"/>
            <a:ext cx="1522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2</a:t>
            </a:r>
            <a:r>
              <a:rPr lang="en-US" sz="1600" baseline="30000" dirty="0" smtClean="0">
                <a:solidFill>
                  <a:srgbClr val="44546A"/>
                </a:solidFill>
              </a:rPr>
              <a:t>i</a:t>
            </a:r>
            <a:endParaRPr lang="ru-RU" sz="1600" baseline="30000" dirty="0">
              <a:solidFill>
                <a:srgbClr val="44546A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06453" y="4347626"/>
            <a:ext cx="385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=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51091" y="4403263"/>
            <a:ext cx="2741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2</a:t>
            </a:r>
            <a:r>
              <a:rPr lang="en-US" sz="1600" baseline="30000" dirty="0" smtClean="0">
                <a:solidFill>
                  <a:srgbClr val="44546A"/>
                </a:solidFill>
              </a:rPr>
              <a:t>10</a:t>
            </a:r>
            <a:endParaRPr lang="ru-RU" sz="1600" baseline="30000" dirty="0">
              <a:solidFill>
                <a:srgbClr val="44546A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48215" y="4347626"/>
            <a:ext cx="385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=</a:t>
            </a:r>
            <a:endParaRPr lang="ru-RU" sz="1200" dirty="0">
              <a:solidFill>
                <a:srgbClr val="44546A"/>
              </a:solidFill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/>
          </p:nvPr>
        </p:nvGraphicFramePr>
        <p:xfrm>
          <a:off x="440775" y="2413574"/>
          <a:ext cx="1783431" cy="227432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83431"/>
              </a:tblGrid>
              <a:tr h="529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Дано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:</a:t>
                      </a:r>
                      <a:endParaRPr lang="en-US" sz="1600" b="1" dirty="0" smtClean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89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5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19145" y="3068058"/>
            <a:ext cx="146674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N</a:t>
            </a:r>
            <a:r>
              <a:rPr lang="ru-RU" sz="1600" baseline="-25000" dirty="0" smtClean="0">
                <a:solidFill>
                  <a:srgbClr val="44546A"/>
                </a:solidFill>
              </a:rPr>
              <a:t>сотр.</a:t>
            </a:r>
            <a:r>
              <a:rPr lang="ru-RU" sz="1600" dirty="0" smtClean="0">
                <a:solidFill>
                  <a:srgbClr val="44546A"/>
                </a:solidFill>
              </a:rPr>
              <a:t> = 714</a:t>
            </a:r>
          </a:p>
          <a:p>
            <a:r>
              <a:rPr lang="en-US" sz="1600" dirty="0" smtClean="0">
                <a:solidFill>
                  <a:srgbClr val="44546A"/>
                </a:solidFill>
              </a:rPr>
              <a:t>N</a:t>
            </a:r>
            <a:r>
              <a:rPr lang="ru-RU" sz="1600" baseline="-25000" dirty="0" smtClean="0">
                <a:solidFill>
                  <a:srgbClr val="44546A"/>
                </a:solidFill>
              </a:rPr>
              <a:t>раб. </a:t>
            </a:r>
            <a:r>
              <a:rPr lang="ru-RU" sz="1600" dirty="0" smtClean="0">
                <a:solidFill>
                  <a:srgbClr val="44546A"/>
                </a:solidFill>
              </a:rPr>
              <a:t>= 698</a:t>
            </a:r>
          </a:p>
          <a:p>
            <a:r>
              <a:rPr lang="en-US" sz="1600" dirty="0" smtClean="0">
                <a:solidFill>
                  <a:srgbClr val="44546A"/>
                </a:solidFill>
              </a:rPr>
              <a:t>V</a:t>
            </a:r>
            <a:r>
              <a:rPr lang="ru-RU" sz="1600" baseline="-25000" dirty="0" smtClean="0">
                <a:solidFill>
                  <a:srgbClr val="44546A"/>
                </a:solidFill>
              </a:rPr>
              <a:t>врем.</a:t>
            </a:r>
            <a:r>
              <a:rPr lang="ru-RU" sz="1600" dirty="0" smtClean="0">
                <a:solidFill>
                  <a:srgbClr val="44546A"/>
                </a:solidFill>
              </a:rPr>
              <a:t> = 3 байта</a:t>
            </a:r>
            <a:endParaRPr lang="ru-RU" sz="1600" dirty="0">
              <a:solidFill>
                <a:srgbClr val="44546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3432" y="4219084"/>
                <a:ext cx="704232" cy="260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smtClean="0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ru-RU" sz="1600" smtClean="0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</a:rPr>
                          <m:t>общ.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44546A"/>
                    </a:solidFill>
                  </a:rPr>
                  <a:t> - ?</a:t>
                </a:r>
                <a:endParaRPr lang="ru-RU" sz="1600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32" y="4219084"/>
                <a:ext cx="704232" cy="260521"/>
              </a:xfrm>
              <a:prstGeom prst="rect">
                <a:avLst/>
              </a:prstGeom>
              <a:blipFill rotWithShape="0">
                <a:blip r:embed="rId4"/>
                <a:stretch>
                  <a:fillRect l="-10435" t="-20930" r="-13913" b="-44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403584" y="3245548"/>
            <a:ext cx="7998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N</a:t>
            </a:r>
            <a:r>
              <a:rPr lang="ru-RU" sz="1600" baseline="-25000" dirty="0" smtClean="0">
                <a:solidFill>
                  <a:srgbClr val="44546A"/>
                </a:solidFill>
              </a:rPr>
              <a:t>сообщ.</a:t>
            </a:r>
            <a:r>
              <a:rPr lang="en-US" sz="1600" dirty="0" smtClean="0">
                <a:solidFill>
                  <a:srgbClr val="44546A"/>
                </a:solidFill>
              </a:rPr>
              <a:t> =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03584" y="3618194"/>
            <a:ext cx="59631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V</a:t>
            </a:r>
            <a:r>
              <a:rPr lang="ru-RU" sz="1600" baseline="-25000" dirty="0" smtClean="0">
                <a:solidFill>
                  <a:srgbClr val="44546A"/>
                </a:solidFill>
              </a:rPr>
              <a:t>сообщ.</a:t>
            </a:r>
            <a:endParaRPr lang="ru-RU" sz="1600" baseline="-25000" dirty="0">
              <a:solidFill>
                <a:srgbClr val="44546A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46" y="2365785"/>
            <a:ext cx="2211487" cy="24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6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4" grpId="0"/>
      <p:bldP spid="9" grpId="0"/>
      <p:bldP spid="15" grpId="0"/>
      <p:bldP spid="20" grpId="0"/>
      <p:bldP spid="21" grpId="0"/>
      <p:bldP spid="22" grpId="0"/>
      <p:bldP spid="24" grpId="0"/>
      <p:bldP spid="25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40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908425" y="274511"/>
            <a:ext cx="1330325" cy="461665"/>
          </a:xfrm>
          <a:prstGeom prst="rect">
            <a:avLst/>
          </a:prstGeom>
          <a:noFill/>
          <a:effectLst>
            <a:glow rad="127000">
              <a:srgbClr val="59D999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4546A"/>
                </a:solidFill>
                <a:latin typeface="Roboto Slab"/>
              </a:rPr>
              <a:t>Задача</a:t>
            </a:r>
            <a:endParaRPr lang="ru-RU" sz="2400" dirty="0">
              <a:solidFill>
                <a:srgbClr val="44546A"/>
              </a:solidFill>
              <a:latin typeface="Roboto Slab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832475" y="2822492"/>
            <a:ext cx="531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=</a:t>
            </a:r>
            <a:r>
              <a:rPr lang="en-US" sz="1600" dirty="0" smtClean="0">
                <a:solidFill>
                  <a:srgbClr val="44546A"/>
                </a:solidFill>
              </a:rPr>
              <a:t> i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8202" y="2822492"/>
            <a:ext cx="1470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=</a:t>
            </a:r>
            <a:r>
              <a:rPr lang="en-US" sz="1600" dirty="0" smtClean="0">
                <a:solidFill>
                  <a:srgbClr val="44546A"/>
                </a:solidFill>
              </a:rPr>
              <a:t> 10 </a:t>
            </a:r>
            <a:r>
              <a:rPr lang="ru-RU" sz="1600" dirty="0" smtClean="0">
                <a:solidFill>
                  <a:srgbClr val="44546A"/>
                </a:solidFill>
              </a:rPr>
              <a:t>бит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44009" y="3197516"/>
            <a:ext cx="59631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V</a:t>
            </a:r>
            <a:r>
              <a:rPr lang="ru-RU" sz="1600" baseline="-25000" dirty="0">
                <a:solidFill>
                  <a:srgbClr val="44546A"/>
                </a:solidFill>
              </a:rPr>
              <a:t>сообщ</a:t>
            </a:r>
            <a:r>
              <a:rPr lang="ru-RU" sz="1600" baseline="-25000" dirty="0" smtClean="0">
                <a:solidFill>
                  <a:srgbClr val="44546A"/>
                </a:solidFill>
              </a:rPr>
              <a:t>.</a:t>
            </a:r>
            <a:endParaRPr lang="ru-RU" sz="1600" baseline="-25000" dirty="0">
              <a:solidFill>
                <a:srgbClr val="44546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65807" y="3196043"/>
            <a:ext cx="2183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=</a:t>
            </a:r>
            <a:r>
              <a:rPr lang="en-US" sz="1600" dirty="0" smtClean="0">
                <a:solidFill>
                  <a:srgbClr val="44546A"/>
                </a:solidFill>
              </a:rPr>
              <a:t> 10 </a:t>
            </a:r>
            <a:r>
              <a:rPr lang="ru-RU" sz="1600" dirty="0" smtClean="0">
                <a:solidFill>
                  <a:srgbClr val="44546A"/>
                </a:solidFill>
              </a:rPr>
              <a:t>бит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94605" y="3197090"/>
            <a:ext cx="1099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4546A"/>
                </a:solidFill>
              </a:rPr>
              <a:t>+ 3 байта</a:t>
            </a:r>
            <a:endParaRPr lang="ru-RU" sz="1400" dirty="0">
              <a:solidFill>
                <a:srgbClr val="44546A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95167" y="3195482"/>
            <a:ext cx="1103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4546A"/>
                </a:solidFill>
              </a:rPr>
              <a:t>+ </a:t>
            </a:r>
            <a:r>
              <a:rPr lang="ru-RU" sz="1600" dirty="0" smtClean="0">
                <a:solidFill>
                  <a:srgbClr val="44546A"/>
                </a:solidFill>
              </a:rPr>
              <a:t>24 бита</a:t>
            </a:r>
            <a:endParaRPr lang="ru-RU" sz="1400" dirty="0">
              <a:solidFill>
                <a:srgbClr val="44546A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66142" y="3201170"/>
            <a:ext cx="1103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= 34 бита</a:t>
            </a:r>
            <a:endParaRPr lang="ru-RU" sz="1400" dirty="0">
              <a:solidFill>
                <a:srgbClr val="44546A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39735" y="3608690"/>
            <a:ext cx="4472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V</a:t>
            </a:r>
            <a:r>
              <a:rPr lang="ru-RU" sz="1600" baseline="-25000" dirty="0">
                <a:solidFill>
                  <a:srgbClr val="44546A"/>
                </a:solidFill>
              </a:rPr>
              <a:t>общ.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32475" y="3572027"/>
            <a:ext cx="66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=</a:t>
            </a:r>
            <a:r>
              <a:rPr lang="en-US" sz="1600" dirty="0" smtClean="0">
                <a:solidFill>
                  <a:srgbClr val="44546A"/>
                </a:solidFill>
              </a:rPr>
              <a:t> </a:t>
            </a:r>
            <a:r>
              <a:rPr lang="ru-RU" sz="1600" dirty="0" smtClean="0">
                <a:solidFill>
                  <a:srgbClr val="44546A"/>
                </a:solidFill>
              </a:rPr>
              <a:t>34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24322" y="3572027"/>
            <a:ext cx="979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*</a:t>
            </a:r>
            <a:r>
              <a:rPr lang="en-US" sz="1600" dirty="0" smtClean="0">
                <a:solidFill>
                  <a:srgbClr val="44546A"/>
                </a:solidFill>
              </a:rPr>
              <a:t> </a:t>
            </a:r>
            <a:r>
              <a:rPr lang="ru-RU" sz="1600" dirty="0" smtClean="0">
                <a:solidFill>
                  <a:srgbClr val="44546A"/>
                </a:solidFill>
              </a:rPr>
              <a:t>1396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96615" y="3571986"/>
            <a:ext cx="1671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4546A"/>
                </a:solidFill>
              </a:rPr>
              <a:t>=</a:t>
            </a:r>
            <a:r>
              <a:rPr lang="en-US" sz="1600" dirty="0" smtClean="0">
                <a:solidFill>
                  <a:srgbClr val="44546A"/>
                </a:solidFill>
              </a:rPr>
              <a:t> </a:t>
            </a:r>
            <a:r>
              <a:rPr lang="ru-RU" sz="1600" dirty="0" smtClean="0">
                <a:solidFill>
                  <a:srgbClr val="44546A"/>
                </a:solidFill>
              </a:rPr>
              <a:t>47 464 бита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72049" y="4012840"/>
            <a:ext cx="1529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47 464 бита  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44431" y="4015820"/>
            <a:ext cx="1675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= 5933 байта  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58603" y="4015779"/>
            <a:ext cx="1675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≈ 5.8 КБ  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8229" y="4350898"/>
            <a:ext cx="1234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44546A"/>
                </a:solidFill>
              </a:rPr>
              <a:t>Ответ: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6393" y="4350898"/>
            <a:ext cx="1805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5.8 килобайта  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96885" y="2454878"/>
            <a:ext cx="1837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546A"/>
                </a:solidFill>
              </a:rPr>
              <a:t>Решение:</a:t>
            </a:r>
            <a:endParaRPr lang="ru-RU" sz="1600" b="1" dirty="0">
              <a:solidFill>
                <a:srgbClr val="44546A"/>
              </a:solidFill>
            </a:endParaRPr>
          </a:p>
        </p:txBody>
      </p:sp>
      <p:graphicFrame>
        <p:nvGraphicFramePr>
          <p:cNvPr id="74" name="Таблица 73"/>
          <p:cNvGraphicFramePr>
            <a:graphicFrameLocks noGrp="1"/>
          </p:cNvGraphicFramePr>
          <p:nvPr>
            <p:extLst/>
          </p:nvPr>
        </p:nvGraphicFramePr>
        <p:xfrm>
          <a:off x="440775" y="2413574"/>
          <a:ext cx="1783431" cy="227432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83431"/>
              </a:tblGrid>
              <a:tr h="529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Дано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:</a:t>
                      </a:r>
                      <a:endParaRPr lang="en-US" sz="1600" b="1" dirty="0" smtClean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89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5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2423727" y="2870787"/>
            <a:ext cx="6171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V</a:t>
            </a:r>
            <a:r>
              <a:rPr lang="ru-RU" sz="1600" baseline="-25000" dirty="0" smtClean="0">
                <a:solidFill>
                  <a:srgbClr val="44546A"/>
                </a:solidFill>
              </a:rPr>
              <a:t>общ.</a:t>
            </a:r>
            <a:r>
              <a:rPr lang="en-US" sz="1600" dirty="0" smtClean="0">
                <a:solidFill>
                  <a:srgbClr val="44546A"/>
                </a:solidFill>
              </a:rPr>
              <a:t> =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30604" y="2872260"/>
            <a:ext cx="64921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44546A"/>
                </a:solidFill>
              </a:rPr>
              <a:t> V</a:t>
            </a:r>
            <a:r>
              <a:rPr lang="ru-RU" sz="1600" baseline="-25000" dirty="0" smtClean="0">
                <a:solidFill>
                  <a:srgbClr val="44546A"/>
                </a:solidFill>
              </a:rPr>
              <a:t>сообщ.</a:t>
            </a:r>
            <a:endParaRPr lang="ru-RU" sz="1600" baseline="-25000" dirty="0">
              <a:solidFill>
                <a:srgbClr val="44546A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66577" y="2822965"/>
            <a:ext cx="385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44546A"/>
                </a:solidFill>
              </a:rPr>
              <a:t>*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69510" y="2865117"/>
            <a:ext cx="6299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N</a:t>
            </a:r>
            <a:r>
              <a:rPr lang="ru-RU" sz="1600" baseline="-25000" dirty="0" smtClean="0">
                <a:solidFill>
                  <a:srgbClr val="44546A"/>
                </a:solidFill>
              </a:rPr>
              <a:t>сообщ.</a:t>
            </a:r>
            <a:endParaRPr lang="ru-RU" sz="1600" baseline="-25000" dirty="0">
              <a:solidFill>
                <a:srgbClr val="44546A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70642" y="3198664"/>
            <a:ext cx="717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srgbClr val="44546A"/>
                </a:solidFill>
              </a:rPr>
              <a:t>698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37077" y="3195489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* </a:t>
            </a:r>
            <a:r>
              <a:rPr lang="en-US" sz="1600" dirty="0" smtClean="0">
                <a:solidFill>
                  <a:srgbClr val="44546A"/>
                </a:solidFill>
              </a:rPr>
              <a:t>2 </a:t>
            </a:r>
            <a:endParaRPr lang="ru-RU" sz="1400" dirty="0">
              <a:solidFill>
                <a:srgbClr val="44546A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865613" y="3198851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= </a:t>
            </a:r>
            <a:r>
              <a:rPr lang="en-US" sz="1600" dirty="0" smtClean="0">
                <a:solidFill>
                  <a:srgbClr val="44546A"/>
                </a:solidFill>
              </a:rPr>
              <a:t>1396</a:t>
            </a:r>
            <a:endParaRPr lang="ru-RU" sz="1400" dirty="0">
              <a:solidFill>
                <a:srgbClr val="44546A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04293" y="3568013"/>
            <a:ext cx="385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=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75796" y="3614181"/>
            <a:ext cx="8206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44546A"/>
                </a:solidFill>
              </a:rPr>
              <a:t> </a:t>
            </a:r>
            <a:r>
              <a:rPr lang="en-US" sz="1600" dirty="0" smtClean="0">
                <a:solidFill>
                  <a:srgbClr val="44546A"/>
                </a:solidFill>
              </a:rPr>
              <a:t>V</a:t>
            </a:r>
            <a:r>
              <a:rPr lang="ru-RU" sz="1600" baseline="-25000" dirty="0" smtClean="0">
                <a:solidFill>
                  <a:srgbClr val="44546A"/>
                </a:solidFill>
              </a:rPr>
              <a:t>кода</a:t>
            </a:r>
            <a:r>
              <a:rPr lang="en-US" sz="1600" dirty="0" smtClean="0">
                <a:solidFill>
                  <a:srgbClr val="44546A"/>
                </a:solidFill>
              </a:rPr>
              <a:t> +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496718" y="3568767"/>
            <a:ext cx="1273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+ 3 байта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403584" y="4015734"/>
            <a:ext cx="4268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V</a:t>
            </a:r>
            <a:r>
              <a:rPr lang="ru-RU" sz="1600" baseline="-25000" dirty="0" smtClean="0">
                <a:solidFill>
                  <a:srgbClr val="44546A"/>
                </a:solidFill>
              </a:rPr>
              <a:t>кода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756905" y="3969568"/>
            <a:ext cx="502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– ?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98229" y="4354289"/>
            <a:ext cx="1131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M = 714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059662" y="4353644"/>
            <a:ext cx="385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=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368799" y="4403264"/>
            <a:ext cx="1522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>
                <a:solidFill>
                  <a:srgbClr val="44546A"/>
                </a:solidFill>
              </a:rPr>
              <a:t>2</a:t>
            </a:r>
            <a:r>
              <a:rPr lang="en-US" sz="1600" baseline="30000" dirty="0">
                <a:solidFill>
                  <a:srgbClr val="44546A"/>
                </a:solidFill>
              </a:rPr>
              <a:t>i</a:t>
            </a:r>
            <a:endParaRPr lang="ru-RU" sz="1600" baseline="30000" dirty="0">
              <a:solidFill>
                <a:srgbClr val="44546A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653505" y="4353215"/>
            <a:ext cx="760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1024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389191" y="4395511"/>
            <a:ext cx="1522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2</a:t>
            </a:r>
            <a:r>
              <a:rPr lang="en-US" sz="1600" baseline="30000" dirty="0" smtClean="0">
                <a:solidFill>
                  <a:srgbClr val="44546A"/>
                </a:solidFill>
              </a:rPr>
              <a:t>i</a:t>
            </a:r>
            <a:endParaRPr lang="ru-RU" sz="1600" baseline="30000" dirty="0">
              <a:solidFill>
                <a:srgbClr val="44546A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106453" y="4347626"/>
            <a:ext cx="385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=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51091" y="4403263"/>
            <a:ext cx="2741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2</a:t>
            </a:r>
            <a:r>
              <a:rPr lang="en-US" sz="1600" baseline="30000" dirty="0" smtClean="0">
                <a:solidFill>
                  <a:srgbClr val="44546A"/>
                </a:solidFill>
              </a:rPr>
              <a:t>10</a:t>
            </a:r>
            <a:endParaRPr lang="ru-RU" sz="1600" baseline="30000" dirty="0">
              <a:solidFill>
                <a:srgbClr val="44546A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448215" y="4347626"/>
            <a:ext cx="385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=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403584" y="3245548"/>
            <a:ext cx="7998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N</a:t>
            </a:r>
            <a:r>
              <a:rPr lang="ru-RU" sz="1600" baseline="-25000" dirty="0" smtClean="0">
                <a:solidFill>
                  <a:srgbClr val="44546A"/>
                </a:solidFill>
              </a:rPr>
              <a:t>сообщ.</a:t>
            </a:r>
            <a:r>
              <a:rPr lang="en-US" sz="1600" dirty="0" smtClean="0">
                <a:solidFill>
                  <a:srgbClr val="44546A"/>
                </a:solidFill>
              </a:rPr>
              <a:t> =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403584" y="3618194"/>
            <a:ext cx="59631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V</a:t>
            </a:r>
            <a:r>
              <a:rPr lang="ru-RU" sz="1600" baseline="-25000" dirty="0" smtClean="0">
                <a:solidFill>
                  <a:srgbClr val="44546A"/>
                </a:solidFill>
              </a:rPr>
              <a:t>сообщ.</a:t>
            </a:r>
            <a:endParaRPr lang="ru-RU" sz="1600" baseline="-25000" dirty="0">
              <a:solidFill>
                <a:srgbClr val="44546A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19145" y="3068058"/>
            <a:ext cx="146674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44546A"/>
                </a:solidFill>
              </a:rPr>
              <a:t>N</a:t>
            </a:r>
            <a:r>
              <a:rPr lang="ru-RU" sz="1600" baseline="-25000" dirty="0" smtClean="0">
                <a:solidFill>
                  <a:srgbClr val="44546A"/>
                </a:solidFill>
              </a:rPr>
              <a:t>сотр.</a:t>
            </a:r>
            <a:r>
              <a:rPr lang="ru-RU" sz="1600" dirty="0" smtClean="0">
                <a:solidFill>
                  <a:srgbClr val="44546A"/>
                </a:solidFill>
              </a:rPr>
              <a:t> = 714</a:t>
            </a:r>
          </a:p>
          <a:p>
            <a:r>
              <a:rPr lang="en-US" sz="1600" dirty="0" smtClean="0">
                <a:solidFill>
                  <a:srgbClr val="44546A"/>
                </a:solidFill>
              </a:rPr>
              <a:t>N</a:t>
            </a:r>
            <a:r>
              <a:rPr lang="ru-RU" sz="1600" baseline="-25000" dirty="0" smtClean="0">
                <a:solidFill>
                  <a:srgbClr val="44546A"/>
                </a:solidFill>
              </a:rPr>
              <a:t>раб. </a:t>
            </a:r>
            <a:r>
              <a:rPr lang="ru-RU" sz="1600" dirty="0" smtClean="0">
                <a:solidFill>
                  <a:srgbClr val="44546A"/>
                </a:solidFill>
              </a:rPr>
              <a:t>= 698</a:t>
            </a:r>
          </a:p>
          <a:p>
            <a:r>
              <a:rPr lang="en-US" sz="1600" dirty="0" smtClean="0">
                <a:solidFill>
                  <a:srgbClr val="44546A"/>
                </a:solidFill>
              </a:rPr>
              <a:t>V</a:t>
            </a:r>
            <a:r>
              <a:rPr lang="ru-RU" sz="1600" baseline="-25000" dirty="0" smtClean="0">
                <a:solidFill>
                  <a:srgbClr val="44546A"/>
                </a:solidFill>
              </a:rPr>
              <a:t>врем.</a:t>
            </a:r>
            <a:r>
              <a:rPr lang="ru-RU" sz="1600" dirty="0" smtClean="0">
                <a:solidFill>
                  <a:srgbClr val="44546A"/>
                </a:solidFill>
              </a:rPr>
              <a:t> = 3 байта</a:t>
            </a:r>
            <a:endParaRPr lang="ru-RU" sz="1600" dirty="0">
              <a:solidFill>
                <a:srgbClr val="44546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23432" y="4219084"/>
                <a:ext cx="704232" cy="260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smtClean="0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ru-RU" sz="1600" smtClean="0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</a:rPr>
                          <m:t>общ.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44546A"/>
                    </a:solidFill>
                  </a:rPr>
                  <a:t> - ?</a:t>
                </a:r>
                <a:endParaRPr lang="ru-RU" sz="1600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32" y="4219084"/>
                <a:ext cx="704232" cy="260521"/>
              </a:xfrm>
              <a:prstGeom prst="rect">
                <a:avLst/>
              </a:prstGeom>
              <a:blipFill rotWithShape="0">
                <a:blip r:embed="rId4"/>
                <a:stretch>
                  <a:fillRect l="-10435" t="-20930" r="-13913" b="-44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448249" y="2865117"/>
            <a:ext cx="4268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V</a:t>
            </a:r>
            <a:r>
              <a:rPr lang="ru-RU" sz="1600" baseline="-25000" dirty="0" smtClean="0">
                <a:solidFill>
                  <a:srgbClr val="44546A"/>
                </a:solidFill>
              </a:rPr>
              <a:t>кода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58612" y="645499"/>
            <a:ext cx="478566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Всего на заводе работает 714 сотрудников.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rgbClr val="4454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На работу вышло 698 сотрудников.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rgbClr val="4454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Время имеет объём 3 байта.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rgbClr val="4454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Все двоичные коды сотрудников имеют </a:t>
            </a:r>
          </a:p>
          <a:p>
            <a:pPr indent="295275"/>
            <a:r>
              <a:rPr lang="ru-RU" sz="1600" dirty="0" smtClean="0">
                <a:solidFill>
                  <a:srgbClr val="44546A"/>
                </a:solidFill>
              </a:rPr>
              <a:t>одинаковую разрядность.</a:t>
            </a:r>
            <a:endParaRPr lang="ru-RU" sz="16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1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18525 0.001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17" grpId="0"/>
      <p:bldP spid="17" grpId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6461" y="291573"/>
            <a:ext cx="5631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93A56"/>
                </a:solidFill>
                <a:latin typeface="Roboto Slab"/>
              </a:rPr>
              <a:t>Измерение информации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376238"/>
            <a:ext cx="2238375" cy="22050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13099" y="664198"/>
            <a:ext cx="56350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293A56"/>
                </a:solidFill>
              </a:rPr>
              <a:t>Алфавитный подход </a:t>
            </a:r>
            <a:r>
              <a:rPr lang="ru-RU" sz="1500" dirty="0" smtClean="0">
                <a:solidFill>
                  <a:srgbClr val="293A56"/>
                </a:solidFill>
              </a:rPr>
              <a:t>позволяет измерить объём информации не зависимо от её содержания.</a:t>
            </a:r>
            <a:endParaRPr lang="ru-RU" sz="1500" dirty="0">
              <a:solidFill>
                <a:srgbClr val="293A5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3098" y="1307863"/>
            <a:ext cx="56350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293A56"/>
                </a:solidFill>
              </a:rPr>
              <a:t>Каждый символ несёт некоторое количество информации и имеет </a:t>
            </a:r>
            <a:r>
              <a:rPr lang="ru-RU" sz="1500" b="1" dirty="0" smtClean="0">
                <a:solidFill>
                  <a:srgbClr val="293A56"/>
                </a:solidFill>
              </a:rPr>
              <a:t>информационный вес (</a:t>
            </a:r>
            <a:r>
              <a:rPr lang="en-US" sz="1500" b="1" dirty="0">
                <a:solidFill>
                  <a:srgbClr val="293A56"/>
                </a:solidFill>
              </a:rPr>
              <a:t>i</a:t>
            </a:r>
            <a:r>
              <a:rPr lang="ru-RU" sz="1500" b="1" dirty="0" smtClean="0">
                <a:solidFill>
                  <a:srgbClr val="293A56"/>
                </a:solidFill>
              </a:rPr>
              <a:t>)</a:t>
            </a:r>
            <a:r>
              <a:rPr lang="ru-RU" sz="1500" dirty="0" smtClean="0">
                <a:solidFill>
                  <a:srgbClr val="293A56"/>
                </a:solidFill>
              </a:rPr>
              <a:t>.</a:t>
            </a:r>
            <a:endParaRPr lang="ru-RU" sz="1500" dirty="0">
              <a:solidFill>
                <a:srgbClr val="293A5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3097" y="1951528"/>
            <a:ext cx="56350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293A56"/>
                </a:solidFill>
              </a:rPr>
              <a:t>Минимальная единица измерения информации – </a:t>
            </a:r>
            <a:r>
              <a:rPr lang="ru-RU" sz="1500" b="1" dirty="0" smtClean="0">
                <a:solidFill>
                  <a:srgbClr val="293A56"/>
                </a:solidFill>
              </a:rPr>
              <a:t>1 бит</a:t>
            </a:r>
            <a:r>
              <a:rPr lang="ru-RU" sz="1500" dirty="0" smtClean="0">
                <a:solidFill>
                  <a:srgbClr val="293A56"/>
                </a:solidFill>
              </a:rPr>
              <a:t>.</a:t>
            </a:r>
            <a:endParaRPr lang="ru-RU" sz="1500" dirty="0">
              <a:solidFill>
                <a:srgbClr val="293A5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13096" y="2364359"/>
            <a:ext cx="5635065" cy="575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293A56"/>
                </a:solidFill>
              </a:rPr>
              <a:t>Мощность алфавита и информационный вес символа связаны отношением:</a:t>
            </a:r>
            <a:r>
              <a:rPr lang="ru-RU" sz="1500" b="1" dirty="0" smtClean="0">
                <a:solidFill>
                  <a:srgbClr val="293A56"/>
                </a:solidFill>
              </a:rPr>
              <a:t> </a:t>
            </a:r>
            <a:r>
              <a:rPr lang="en-US" sz="1500" b="1" dirty="0" smtClean="0">
                <a:solidFill>
                  <a:srgbClr val="293A56"/>
                </a:solidFill>
              </a:rPr>
              <a:t>M = 2</a:t>
            </a:r>
            <a:r>
              <a:rPr lang="en-US" sz="1500" b="1" baseline="30000" dirty="0" smtClean="0">
                <a:solidFill>
                  <a:srgbClr val="293A56"/>
                </a:solidFill>
              </a:rPr>
              <a:t>i</a:t>
            </a:r>
            <a:r>
              <a:rPr lang="ru-RU" sz="1500" dirty="0" smtClean="0">
                <a:solidFill>
                  <a:srgbClr val="293A56"/>
                </a:solidFill>
              </a:rPr>
              <a:t>.</a:t>
            </a:r>
            <a:endParaRPr lang="ru-RU" sz="1500" dirty="0">
              <a:solidFill>
                <a:srgbClr val="293A5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3095" y="3029952"/>
            <a:ext cx="56350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293A56"/>
                </a:solidFill>
              </a:rPr>
              <a:t>Информационный объём сообщения вычисляется по формуле: </a:t>
            </a:r>
            <a:r>
              <a:rPr lang="en-US" sz="1500" b="1" dirty="0" smtClean="0">
                <a:solidFill>
                  <a:srgbClr val="293A56"/>
                </a:solidFill>
              </a:rPr>
              <a:t>V = i * L</a:t>
            </a:r>
            <a:r>
              <a:rPr lang="ru-RU" sz="1500" dirty="0" smtClean="0">
                <a:solidFill>
                  <a:srgbClr val="293A56"/>
                </a:solidFill>
              </a:rPr>
              <a:t>.</a:t>
            </a:r>
            <a:endParaRPr lang="ru-RU" sz="1500" dirty="0">
              <a:solidFill>
                <a:srgbClr val="293A56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13095" y="3673616"/>
            <a:ext cx="56350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293A56"/>
                </a:solidFill>
              </a:rPr>
              <a:t>1 байт</a:t>
            </a:r>
            <a:r>
              <a:rPr lang="ru-RU" sz="1500" dirty="0" smtClean="0">
                <a:solidFill>
                  <a:srgbClr val="293A56"/>
                </a:solidFill>
              </a:rPr>
              <a:t> = 8 бит</a:t>
            </a:r>
            <a:endParaRPr lang="ru-RU" sz="1500" dirty="0">
              <a:solidFill>
                <a:srgbClr val="293A5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3094" y="4086447"/>
            <a:ext cx="54991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293A56"/>
                </a:solidFill>
              </a:rPr>
              <a:t>Байты, килобайты (КБ), мегабайты (МБ), </a:t>
            </a:r>
          </a:p>
          <a:p>
            <a:r>
              <a:rPr lang="ru-RU" sz="1500" b="1" dirty="0" smtClean="0">
                <a:solidFill>
                  <a:srgbClr val="293A56"/>
                </a:solidFill>
              </a:rPr>
              <a:t>гигабайты (ГБ), терабайты (ТБ)</a:t>
            </a:r>
            <a:r>
              <a:rPr lang="ru-RU" sz="1500" dirty="0" smtClean="0">
                <a:solidFill>
                  <a:srgbClr val="293A56"/>
                </a:solidFill>
              </a:rPr>
              <a:t> – единицы измерения информации. Каждая в </a:t>
            </a:r>
            <a:r>
              <a:rPr lang="ru-RU" sz="1500" b="1" dirty="0" smtClean="0">
                <a:solidFill>
                  <a:srgbClr val="293A56"/>
                </a:solidFill>
              </a:rPr>
              <a:t>1024</a:t>
            </a:r>
            <a:r>
              <a:rPr lang="ru-RU" sz="1500" dirty="0" smtClean="0">
                <a:solidFill>
                  <a:srgbClr val="293A56"/>
                </a:solidFill>
              </a:rPr>
              <a:t> раза больше предыдущей.</a:t>
            </a:r>
            <a:endParaRPr lang="ru-RU" sz="1500" dirty="0">
              <a:solidFill>
                <a:srgbClr val="293A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0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6720" y="1158860"/>
            <a:ext cx="6565900" cy="2823759"/>
          </a:xfrm>
          <a:prstGeom prst="rect">
            <a:avLst/>
          </a:prstGeom>
          <a:ln w="25400">
            <a:solidFill>
              <a:srgbClr val="59D999"/>
            </a:solidFill>
          </a:ln>
        </p:spPr>
        <p:txBody>
          <a:bodyPr wrap="square" lIns="360000" tIns="360000" rIns="360000" bIns="36000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200" dirty="0" smtClean="0">
                <a:solidFill>
                  <a:srgbClr val="293A56"/>
                </a:solidFill>
                <a:latin typeface="Roboto Slab"/>
              </a:rPr>
              <a:t>Двоичное кодирование </a:t>
            </a:r>
            <a:r>
              <a:rPr lang="ru-RU" sz="2200" dirty="0">
                <a:solidFill>
                  <a:srgbClr val="293A56"/>
                </a:solidFill>
                <a:latin typeface="Roboto Slab"/>
              </a:rPr>
              <a:t>— </a:t>
            </a:r>
            <a:endParaRPr lang="ru-RU" sz="2200" dirty="0" smtClean="0">
              <a:solidFill>
                <a:srgbClr val="293A56"/>
              </a:solidFill>
              <a:latin typeface="Roboto Slab"/>
            </a:endParaRPr>
          </a:p>
          <a:p>
            <a:pPr>
              <a:lnSpc>
                <a:spcPct val="125000"/>
              </a:lnSpc>
            </a:pPr>
            <a:r>
              <a:rPr lang="ru-RU" sz="1500" dirty="0" smtClean="0">
                <a:solidFill>
                  <a:srgbClr val="293A56"/>
                </a:solidFill>
              </a:rPr>
              <a:t>это представление информации с помощью символов </a:t>
            </a:r>
          </a:p>
          <a:p>
            <a:pPr>
              <a:lnSpc>
                <a:spcPct val="125000"/>
              </a:lnSpc>
            </a:pPr>
            <a:r>
              <a:rPr lang="ru-RU" sz="1500" dirty="0" smtClean="0">
                <a:solidFill>
                  <a:srgbClr val="293A56"/>
                </a:solidFill>
              </a:rPr>
              <a:t>двоичного алфавита.</a:t>
            </a:r>
            <a:endParaRPr lang="ru-RU" sz="500" dirty="0">
              <a:solidFill>
                <a:srgbClr val="293A56"/>
              </a:solidFill>
            </a:endParaRPr>
          </a:p>
          <a:p>
            <a:pPr>
              <a:lnSpc>
                <a:spcPct val="125000"/>
              </a:lnSpc>
            </a:pPr>
            <a:endParaRPr lang="ru-RU" sz="500" dirty="0" smtClean="0">
              <a:solidFill>
                <a:srgbClr val="293A56"/>
              </a:solidFill>
              <a:latin typeface="Roboto Slab"/>
            </a:endParaRPr>
          </a:p>
          <a:p>
            <a:pPr>
              <a:lnSpc>
                <a:spcPct val="125000"/>
              </a:lnSpc>
            </a:pPr>
            <a:r>
              <a:rPr lang="ru-RU" sz="2200" dirty="0" smtClean="0">
                <a:solidFill>
                  <a:srgbClr val="293A56"/>
                </a:solidFill>
                <a:latin typeface="Roboto Slab"/>
              </a:rPr>
              <a:t>Двоичное кодирование универсально — </a:t>
            </a:r>
            <a:endParaRPr lang="ru-RU" sz="2200" dirty="0">
              <a:solidFill>
                <a:srgbClr val="293A56"/>
              </a:solidFill>
              <a:latin typeface="Roboto Slab"/>
            </a:endParaRPr>
          </a:p>
          <a:p>
            <a:pPr>
              <a:lnSpc>
                <a:spcPct val="125000"/>
              </a:lnSpc>
            </a:pPr>
            <a:r>
              <a:rPr lang="ru-RU" sz="1500" dirty="0">
                <a:solidFill>
                  <a:srgbClr val="293A56"/>
                </a:solidFill>
              </a:rPr>
              <a:t>это </a:t>
            </a:r>
            <a:r>
              <a:rPr lang="ru-RU" sz="1500" dirty="0" smtClean="0">
                <a:solidFill>
                  <a:srgbClr val="293A56"/>
                </a:solidFill>
              </a:rPr>
              <a:t>означает, что с помощью двоичного кода можно </a:t>
            </a:r>
          </a:p>
          <a:p>
            <a:pPr>
              <a:lnSpc>
                <a:spcPct val="125000"/>
              </a:lnSpc>
            </a:pPr>
            <a:r>
              <a:rPr lang="ru-RU" sz="1500" dirty="0" smtClean="0">
                <a:solidFill>
                  <a:srgbClr val="293A56"/>
                </a:solidFill>
              </a:rPr>
              <a:t>представить любую информацию.</a:t>
            </a:r>
            <a:endParaRPr lang="ru-RU" sz="1500" dirty="0">
              <a:solidFill>
                <a:srgbClr val="293A5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42" y="860335"/>
            <a:ext cx="671513" cy="6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4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41"/>
          <a:stretch/>
        </p:blipFill>
        <p:spPr>
          <a:xfrm>
            <a:off x="5842000" y="366713"/>
            <a:ext cx="3302000" cy="4410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1557" y="1266607"/>
            <a:ext cx="3665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293A56"/>
                </a:solidFill>
                <a:latin typeface="Roboto Slab"/>
              </a:rPr>
              <a:t>Алфавитный подход к </a:t>
            </a:r>
          </a:p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293A56"/>
                </a:solidFill>
                <a:latin typeface="Roboto Slab"/>
              </a:rPr>
              <a:t>измерению информации.</a:t>
            </a:r>
            <a:endParaRPr lang="ru-RU" sz="1800" dirty="0">
              <a:solidFill>
                <a:srgbClr val="293A56"/>
              </a:solidFill>
              <a:latin typeface="Roboto Slab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1557" y="2399402"/>
            <a:ext cx="4639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293A56"/>
                </a:solidFill>
                <a:latin typeface="Roboto Slab"/>
              </a:rPr>
              <a:t>Информационный вес символа и </a:t>
            </a:r>
          </a:p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293A56"/>
                </a:solidFill>
                <a:latin typeface="Roboto Slab"/>
              </a:rPr>
              <a:t>информационный объём сообщения.</a:t>
            </a:r>
            <a:endParaRPr lang="ru-RU" sz="1800" dirty="0">
              <a:solidFill>
                <a:srgbClr val="293A56"/>
              </a:solidFill>
              <a:latin typeface="Roboto Slab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1557" y="3486360"/>
            <a:ext cx="4542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293A56"/>
                </a:solidFill>
                <a:latin typeface="Roboto Slab"/>
              </a:rPr>
              <a:t>Единицы измерения информации.</a:t>
            </a:r>
            <a:endParaRPr lang="ru-RU" sz="1800" dirty="0">
              <a:solidFill>
                <a:srgbClr val="293A56"/>
              </a:solidFill>
              <a:latin typeface="Roboto Slab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8775" y="1178449"/>
            <a:ext cx="538326" cy="538326"/>
          </a:xfrm>
          <a:prstGeom prst="ellipse">
            <a:avLst/>
          </a:prstGeom>
          <a:solidFill>
            <a:srgbClr val="59D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93A56"/>
                </a:solidFill>
                <a:latin typeface="Roboto Slab"/>
              </a:rPr>
              <a:t>1</a:t>
            </a:r>
            <a:endParaRPr lang="ru-RU" dirty="0">
              <a:solidFill>
                <a:srgbClr val="293A56"/>
              </a:solidFill>
              <a:latin typeface="Roboto Slab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58775" y="2302587"/>
            <a:ext cx="538326" cy="538326"/>
          </a:xfrm>
          <a:prstGeom prst="ellipse">
            <a:avLst/>
          </a:prstGeom>
          <a:solidFill>
            <a:srgbClr val="59D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93A56"/>
                </a:solidFill>
                <a:latin typeface="Roboto Slab"/>
              </a:rPr>
              <a:t>2</a:t>
            </a:r>
            <a:endParaRPr lang="ru-RU" dirty="0">
              <a:solidFill>
                <a:srgbClr val="293A56"/>
              </a:solidFill>
              <a:latin typeface="Roboto Slab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8775" y="3426725"/>
            <a:ext cx="538326" cy="538326"/>
          </a:xfrm>
          <a:prstGeom prst="ellipse">
            <a:avLst/>
          </a:prstGeom>
          <a:solidFill>
            <a:srgbClr val="59D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93A56"/>
                </a:solidFill>
                <a:latin typeface="Roboto Slab"/>
              </a:rPr>
              <a:t>3</a:t>
            </a:r>
            <a:endParaRPr lang="ru-RU" dirty="0">
              <a:solidFill>
                <a:srgbClr val="293A56"/>
              </a:solidFill>
              <a:latin typeface="Roboto Slab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83231" y="5443538"/>
            <a:ext cx="538326" cy="538326"/>
          </a:xfrm>
          <a:prstGeom prst="ellipse">
            <a:avLst/>
          </a:prstGeom>
          <a:solidFill>
            <a:srgbClr val="F9D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93A56"/>
                </a:solidFill>
                <a:latin typeface="Roboto Slab"/>
              </a:rPr>
              <a:t>1</a:t>
            </a:r>
            <a:endParaRPr lang="ru-RU" dirty="0">
              <a:solidFill>
                <a:srgbClr val="293A56"/>
              </a:solidFill>
              <a:latin typeface="Roboto Slab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210306" y="5443538"/>
            <a:ext cx="538326" cy="538326"/>
          </a:xfrm>
          <a:prstGeom prst="ellipse">
            <a:avLst/>
          </a:prstGeom>
          <a:solidFill>
            <a:srgbClr val="B6C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93A56"/>
                </a:solidFill>
                <a:latin typeface="Roboto Slab"/>
              </a:rPr>
              <a:t>1</a:t>
            </a:r>
            <a:endParaRPr lang="ru-RU" dirty="0">
              <a:solidFill>
                <a:srgbClr val="293A56"/>
              </a:solidFill>
              <a:latin typeface="Roboto Slab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937381" y="5443538"/>
            <a:ext cx="538326" cy="538326"/>
          </a:xfrm>
          <a:prstGeom prst="ellipse">
            <a:avLst/>
          </a:prstGeom>
          <a:solidFill>
            <a:srgbClr val="F84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93A56"/>
                </a:solidFill>
                <a:latin typeface="Roboto Slab"/>
              </a:rPr>
              <a:t>1</a:t>
            </a:r>
            <a:endParaRPr lang="ru-RU" dirty="0">
              <a:solidFill>
                <a:srgbClr val="293A56"/>
              </a:solidFill>
              <a:latin typeface="Roboto Slab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664456" y="5443538"/>
            <a:ext cx="538326" cy="538326"/>
          </a:xfrm>
          <a:prstGeom prst="ellipse">
            <a:avLst/>
          </a:prstGeom>
          <a:solidFill>
            <a:srgbClr val="43A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93A56"/>
                </a:solidFill>
                <a:latin typeface="Roboto Slab"/>
              </a:rPr>
              <a:t>1</a:t>
            </a:r>
            <a:endParaRPr lang="ru-RU" dirty="0">
              <a:solidFill>
                <a:srgbClr val="293A56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81592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615736" y="284163"/>
            <a:ext cx="591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293A56"/>
                </a:solidFill>
                <a:latin typeface="Roboto Slab"/>
              </a:rPr>
              <a:t>Измерение информации</a:t>
            </a:r>
            <a:endParaRPr lang="ru-RU" sz="2400" dirty="0">
              <a:solidFill>
                <a:srgbClr val="293A56"/>
              </a:solidFill>
              <a:latin typeface="Roboto Slab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89312" y="2597819"/>
            <a:ext cx="2390775" cy="1038225"/>
          </a:xfrm>
          <a:prstGeom prst="rect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Информационные сигналы</a:t>
            </a:r>
            <a:endParaRPr lang="ru-RU" sz="1800" dirty="0">
              <a:solidFill>
                <a:srgbClr val="44546A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0" y="1630584"/>
            <a:ext cx="1645870" cy="31755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96" y="1991471"/>
            <a:ext cx="1201862" cy="2785311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5780087" y="2778459"/>
            <a:ext cx="1243013" cy="676944"/>
          </a:xfrm>
          <a:prstGeom prst="rightArrow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2146299" y="2778459"/>
            <a:ext cx="1243013" cy="676944"/>
          </a:xfrm>
          <a:prstGeom prst="rightArrow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409699" y="990600"/>
            <a:ext cx="1577975" cy="639984"/>
          </a:xfrm>
          <a:prstGeom prst="wedgeRoundRectCallout">
            <a:avLst>
              <a:gd name="adj1" fmla="val -38728"/>
              <a:gd name="adj2" fmla="val 68453"/>
              <a:gd name="adj3" fmla="val 16667"/>
            </a:avLst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Информация 1</a:t>
            </a:r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227763" y="990600"/>
            <a:ext cx="1577975" cy="639984"/>
          </a:xfrm>
          <a:prstGeom prst="wedgeRoundRectCallout">
            <a:avLst>
              <a:gd name="adj1" fmla="val 41755"/>
              <a:gd name="adj2" fmla="val 88297"/>
              <a:gd name="adj3" fmla="val 16667"/>
            </a:avLst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Информация 2</a:t>
            </a:r>
            <a:endParaRPr lang="ru-RU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3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  <p:bldP spid="11" grpId="0" animBg="1"/>
      <p:bldP spid="17" grpId="0" animBg="1"/>
      <p:bldP spid="1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615736" y="284163"/>
            <a:ext cx="591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293A56"/>
                </a:solidFill>
                <a:latin typeface="Roboto Slab"/>
              </a:rPr>
              <a:t>Содержательный подход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389312" y="1518319"/>
            <a:ext cx="2390775" cy="754981"/>
          </a:xfrm>
          <a:prstGeom prst="rect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Информация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89312" y="2273300"/>
            <a:ext cx="2390775" cy="2006600"/>
          </a:xfrm>
          <a:prstGeom prst="rect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44546A"/>
                </a:solidFill>
              </a:rPr>
              <a:t>Содержание</a:t>
            </a:r>
          </a:p>
          <a:p>
            <a:pPr algn="ctr"/>
            <a:endParaRPr lang="ru-RU" sz="700" b="1" dirty="0" smtClean="0">
              <a:solidFill>
                <a:srgbClr val="4454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Объективность.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Достоверность.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Полнота.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Актуальность.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Полезность.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546A"/>
                </a:solidFill>
              </a:rPr>
              <a:t>Понятность.</a:t>
            </a:r>
            <a:endParaRPr lang="ru-RU" sz="1600" dirty="0">
              <a:solidFill>
                <a:srgbClr val="44546A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9" y="2032000"/>
            <a:ext cx="1119899" cy="2768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19" y="1331061"/>
            <a:ext cx="1937981" cy="345683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59200" y="3683000"/>
            <a:ext cx="132715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759200" y="3937000"/>
            <a:ext cx="116205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759200" y="4184650"/>
            <a:ext cx="116205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72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6720" y="1918656"/>
            <a:ext cx="6565900" cy="1304112"/>
          </a:xfrm>
          <a:prstGeom prst="rect">
            <a:avLst/>
          </a:prstGeom>
          <a:ln w="25400">
            <a:solidFill>
              <a:srgbClr val="59D999"/>
            </a:solidFill>
          </a:ln>
        </p:spPr>
        <p:txBody>
          <a:bodyPr wrap="square" lIns="360000" tIns="360000" rIns="360000" bIns="36000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500" dirty="0" smtClean="0">
                <a:solidFill>
                  <a:srgbClr val="293A56"/>
                </a:solidFill>
              </a:rPr>
              <a:t>Для того, чтобы </a:t>
            </a:r>
            <a:r>
              <a:rPr lang="ru-RU" sz="1500" b="1" dirty="0" smtClean="0">
                <a:solidFill>
                  <a:srgbClr val="293A56"/>
                </a:solidFill>
              </a:rPr>
              <a:t>измерить информацию объективно</a:t>
            </a:r>
            <a:r>
              <a:rPr lang="ru-RU" sz="1500" dirty="0" smtClean="0">
                <a:solidFill>
                  <a:srgbClr val="293A56"/>
                </a:solidFill>
              </a:rPr>
              <a:t>,</a:t>
            </a:r>
          </a:p>
          <a:p>
            <a:pPr>
              <a:lnSpc>
                <a:spcPct val="125000"/>
              </a:lnSpc>
            </a:pPr>
            <a:r>
              <a:rPr lang="ru-RU" sz="1500" dirty="0">
                <a:solidFill>
                  <a:srgbClr val="293A56"/>
                </a:solidFill>
              </a:rPr>
              <a:t>н</a:t>
            </a:r>
            <a:r>
              <a:rPr lang="ru-RU" sz="1500" dirty="0" smtClean="0">
                <a:solidFill>
                  <a:srgbClr val="293A56"/>
                </a:solidFill>
              </a:rPr>
              <a:t>ельзя опираться на её </a:t>
            </a:r>
            <a:r>
              <a:rPr lang="ru-RU" sz="1500" b="1" dirty="0" smtClean="0">
                <a:solidFill>
                  <a:srgbClr val="293A56"/>
                </a:solidFill>
              </a:rPr>
              <a:t>содержание</a:t>
            </a:r>
            <a:r>
              <a:rPr lang="ru-RU" sz="1500" dirty="0" smtClean="0">
                <a:solidFill>
                  <a:srgbClr val="293A56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42" y="1620131"/>
            <a:ext cx="671513" cy="6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0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615736" y="284163"/>
            <a:ext cx="591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293A56"/>
                </a:solidFill>
                <a:latin typeface="Roboto Slab"/>
              </a:rPr>
              <a:t>Алфавитный подход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200" y="2225675"/>
            <a:ext cx="2870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44546A"/>
                </a:solidFill>
              </a:rPr>
              <a:t>Единицы измерения:</a:t>
            </a:r>
          </a:p>
          <a:p>
            <a:pPr algn="ctr"/>
            <a:endParaRPr lang="ru-RU" sz="1000" b="1" dirty="0">
              <a:solidFill>
                <a:srgbClr val="4454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e-BY" sz="1800" dirty="0">
                <a:solidFill>
                  <a:srgbClr val="44546A"/>
                </a:solidFill>
              </a:rPr>
              <a:t>расстоян</a:t>
            </a:r>
            <a:r>
              <a:rPr lang="ru-RU" sz="1800" dirty="0" err="1">
                <a:solidFill>
                  <a:srgbClr val="44546A"/>
                </a:solidFill>
              </a:rPr>
              <a:t>ие</a:t>
            </a:r>
            <a:endParaRPr lang="ru-RU" sz="1800" dirty="0">
              <a:solidFill>
                <a:srgbClr val="4454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e-BY" sz="1800" dirty="0" smtClean="0">
                <a:solidFill>
                  <a:srgbClr val="44546A"/>
                </a:solidFill>
              </a:rPr>
              <a:t>время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44546A"/>
                </a:solidFill>
              </a:rPr>
              <a:t>информация 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7333" y="2929037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1800" dirty="0">
                <a:solidFill>
                  <a:srgbClr val="44546A"/>
                </a:solidFill>
              </a:rPr>
              <a:t>– секунда;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0141" y="2650731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44546A"/>
                </a:solidFill>
              </a:rPr>
              <a:t>– метр;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14608" y="3202621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prstClr val="black"/>
                </a:solidFill>
              </a:rPr>
              <a:t>– </a:t>
            </a:r>
            <a:r>
              <a:rPr lang="ru-RU" sz="1800" dirty="0" smtClean="0">
                <a:solidFill>
                  <a:prstClr val="black"/>
                </a:solidFill>
              </a:rPr>
              <a:t>?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13815" y="3200214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44546A"/>
                </a:solidFill>
              </a:rPr>
              <a:t>– </a:t>
            </a:r>
            <a:r>
              <a:rPr lang="ru-RU" sz="1800" b="1" dirty="0" smtClean="0">
                <a:solidFill>
                  <a:srgbClr val="44546A"/>
                </a:solidFill>
              </a:rPr>
              <a:t>бит</a:t>
            </a:r>
            <a:r>
              <a:rPr lang="ru-RU" sz="1800" dirty="0" smtClean="0">
                <a:solidFill>
                  <a:srgbClr val="44546A"/>
                </a:solidFill>
              </a:rPr>
              <a:t>.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9584" y="1884859"/>
            <a:ext cx="933388" cy="647819"/>
          </a:xfrm>
          <a:prstGeom prst="rect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Инф. вес (</a:t>
            </a:r>
            <a:r>
              <a:rPr lang="en-US" sz="1800" dirty="0" err="1" smtClean="0">
                <a:solidFill>
                  <a:srgbClr val="44546A"/>
                </a:solidFill>
              </a:rPr>
              <a:t>i</a:t>
            </a:r>
            <a:r>
              <a:rPr lang="ru-RU" sz="1800" baseline="-25000" dirty="0" smtClean="0">
                <a:solidFill>
                  <a:srgbClr val="44546A"/>
                </a:solidFill>
              </a:rPr>
              <a:t>а</a:t>
            </a:r>
            <a:r>
              <a:rPr lang="ru-RU" sz="1800" dirty="0" smtClean="0">
                <a:solidFill>
                  <a:srgbClr val="44546A"/>
                </a:solidFill>
              </a:rPr>
              <a:t>)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62970" y="1880563"/>
            <a:ext cx="933388" cy="647819"/>
          </a:xfrm>
          <a:prstGeom prst="rect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Инф. вес (</a:t>
            </a:r>
            <a:r>
              <a:rPr lang="en-US" sz="1800" dirty="0" err="1" smtClean="0">
                <a:solidFill>
                  <a:srgbClr val="44546A"/>
                </a:solidFill>
              </a:rPr>
              <a:t>i</a:t>
            </a:r>
            <a:r>
              <a:rPr lang="ru-RU" sz="1800" baseline="-25000" dirty="0">
                <a:solidFill>
                  <a:srgbClr val="44546A"/>
                </a:solidFill>
              </a:rPr>
              <a:t>б</a:t>
            </a:r>
            <a:r>
              <a:rPr lang="ru-RU" sz="1800" dirty="0" smtClean="0">
                <a:solidFill>
                  <a:srgbClr val="44546A"/>
                </a:solidFill>
              </a:rPr>
              <a:t>)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8160" y="1423193"/>
            <a:ext cx="379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4445E"/>
                </a:solidFill>
              </a:rPr>
              <a:t>А</a:t>
            </a:r>
            <a:endParaRPr lang="ru-RU" sz="1600" b="1" dirty="0">
              <a:solidFill>
                <a:srgbClr val="34445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7218" y="1423193"/>
            <a:ext cx="379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4445E"/>
                </a:solidFill>
              </a:rPr>
              <a:t>Б</a:t>
            </a:r>
            <a:endParaRPr lang="ru-RU" sz="1600" b="1" dirty="0">
              <a:solidFill>
                <a:srgbClr val="34445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5470" y="1977934"/>
            <a:ext cx="31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546A"/>
                </a:solidFill>
              </a:rPr>
              <a:t>=</a:t>
            </a:r>
            <a:endParaRPr lang="ru-RU" sz="2400" b="1" dirty="0">
              <a:solidFill>
                <a:srgbClr val="44546A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09584" y="3054252"/>
            <a:ext cx="2189271" cy="1108979"/>
          </a:xfrm>
          <a:prstGeom prst="rect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Мощность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алфавита 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(М</a:t>
            </a:r>
            <a:r>
              <a:rPr lang="ru-RU" sz="1800" baseline="-25000" dirty="0" smtClean="0">
                <a:solidFill>
                  <a:srgbClr val="44546A"/>
                </a:solidFill>
              </a:rPr>
              <a:t>русск.</a:t>
            </a:r>
            <a:r>
              <a:rPr lang="ru-RU" sz="1800" dirty="0" smtClean="0">
                <a:solidFill>
                  <a:srgbClr val="44546A"/>
                </a:solidFill>
              </a:rPr>
              <a:t>)</a:t>
            </a:r>
          </a:p>
        </p:txBody>
      </p:sp>
      <p:sp>
        <p:nvSpPr>
          <p:cNvPr id="12" name="Стрелка вверх 11"/>
          <p:cNvSpPr/>
          <p:nvPr/>
        </p:nvSpPr>
        <p:spPr>
          <a:xfrm>
            <a:off x="6750541" y="2535824"/>
            <a:ext cx="454650" cy="515283"/>
          </a:xfrm>
          <a:prstGeom prst="upArrow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верх 22"/>
          <p:cNvSpPr/>
          <p:nvPr/>
        </p:nvSpPr>
        <p:spPr>
          <a:xfrm>
            <a:off x="8009599" y="2535824"/>
            <a:ext cx="454650" cy="515284"/>
          </a:xfrm>
          <a:prstGeom prst="upArrow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8211" y="4208323"/>
            <a:ext cx="85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34445E"/>
                </a:solidFill>
              </a:rPr>
              <a:t>M = 2 </a:t>
            </a:r>
            <a:endParaRPr lang="ru-RU" sz="1800" dirty="0">
              <a:solidFill>
                <a:srgbClr val="34445E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884613" y="4237933"/>
            <a:ext cx="533400" cy="310111"/>
          </a:xfrm>
          <a:prstGeom prst="rightArrow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67621" y="4208322"/>
            <a:ext cx="172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34445E"/>
                </a:solidFill>
              </a:rPr>
              <a:t>i</a:t>
            </a:r>
            <a:r>
              <a:rPr lang="en-US" sz="1800" baseline="-25000" dirty="0" smtClean="0">
                <a:solidFill>
                  <a:srgbClr val="34445E"/>
                </a:solidFill>
              </a:rPr>
              <a:t>0</a:t>
            </a:r>
            <a:r>
              <a:rPr lang="en-US" sz="1800" dirty="0" smtClean="0">
                <a:solidFill>
                  <a:srgbClr val="34445E"/>
                </a:solidFill>
              </a:rPr>
              <a:t> = i</a:t>
            </a:r>
            <a:r>
              <a:rPr lang="en-US" sz="1800" baseline="-25000" dirty="0" smtClean="0">
                <a:solidFill>
                  <a:srgbClr val="34445E"/>
                </a:solidFill>
              </a:rPr>
              <a:t>1</a:t>
            </a:r>
            <a:r>
              <a:rPr lang="en-US" sz="1800" dirty="0" smtClean="0">
                <a:solidFill>
                  <a:srgbClr val="34445E"/>
                </a:solidFill>
              </a:rPr>
              <a:t> =</a:t>
            </a:r>
            <a:endParaRPr lang="ru-RU" sz="1800" b="1" dirty="0">
              <a:solidFill>
                <a:srgbClr val="34445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57773" y="4208322"/>
            <a:ext cx="101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34445E"/>
                </a:solidFill>
              </a:rPr>
              <a:t> 1 </a:t>
            </a:r>
            <a:r>
              <a:rPr lang="ru-RU" sz="1800" b="1" dirty="0" smtClean="0">
                <a:solidFill>
                  <a:srgbClr val="34445E"/>
                </a:solidFill>
              </a:rPr>
              <a:t>бит</a:t>
            </a:r>
            <a:endParaRPr lang="ru-RU" sz="1800" b="1" dirty="0">
              <a:solidFill>
                <a:srgbClr val="34445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3397" y="804367"/>
            <a:ext cx="117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34445E"/>
                </a:solidFill>
              </a:rPr>
              <a:t>Бит</a:t>
            </a:r>
            <a:r>
              <a:rPr lang="en-US" sz="1800" dirty="0" smtClean="0">
                <a:solidFill>
                  <a:srgbClr val="34445E"/>
                </a:solidFill>
              </a:rPr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430708" y="801644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>
                <a:solidFill>
                  <a:srgbClr val="34445E"/>
                </a:solidFill>
              </a:rPr>
              <a:t>– </a:t>
            </a:r>
            <a:r>
              <a:rPr lang="en-US" sz="1800" dirty="0">
                <a:solidFill>
                  <a:srgbClr val="34445E"/>
                </a:solidFill>
              </a:rPr>
              <a:t>bit</a:t>
            </a:r>
            <a:r>
              <a:rPr lang="ru-RU" sz="1800" dirty="0">
                <a:solidFill>
                  <a:srgbClr val="34445E"/>
                </a:solidFill>
              </a:rPr>
              <a:t>.</a:t>
            </a:r>
            <a:r>
              <a:rPr lang="en-US" sz="1800" dirty="0">
                <a:solidFill>
                  <a:srgbClr val="34445E"/>
                </a:solidFill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704532" y="1215519"/>
            <a:ext cx="3734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4445E"/>
                </a:solidFill>
              </a:rPr>
              <a:t>Binary </a:t>
            </a:r>
            <a:r>
              <a:rPr lang="en-US" sz="1800" dirty="0" smtClean="0">
                <a:solidFill>
                  <a:srgbClr val="34445E"/>
                </a:solidFill>
              </a:rPr>
              <a:t>digit</a:t>
            </a:r>
            <a:endParaRPr lang="ru-RU" sz="1800" dirty="0">
              <a:solidFill>
                <a:srgbClr val="34445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64324" y="1215519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34445E"/>
                </a:solidFill>
              </a:rPr>
              <a:t>– двоичный символ.</a:t>
            </a:r>
          </a:p>
        </p:txBody>
      </p:sp>
    </p:spTree>
    <p:extLst>
      <p:ext uri="{BB962C8B-B14F-4D97-AF65-F5344CB8AC3E}">
        <p14:creationId xmlns:p14="http://schemas.microsoft.com/office/powerpoint/2010/main" val="57680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16" grpId="0"/>
      <p:bldP spid="9" grpId="0" animBg="1"/>
      <p:bldP spid="17" grpId="0" animBg="1"/>
      <p:bldP spid="10" grpId="0"/>
      <p:bldP spid="21" grpId="0"/>
      <p:bldP spid="11" grpId="0"/>
      <p:bldP spid="22" grpId="0" animBg="1"/>
      <p:bldP spid="12" grpId="0" animBg="1"/>
      <p:bldP spid="23" grpId="0" animBg="1"/>
      <p:bldP spid="18" grpId="0"/>
      <p:bldP spid="24" grpId="0" animBg="1"/>
      <p:bldP spid="26" grpId="0"/>
      <p:bldP spid="25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58914" y="284163"/>
            <a:ext cx="723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293A56"/>
                </a:solidFill>
                <a:latin typeface="Roboto Slab"/>
              </a:rPr>
              <a:t>Почему бит?</a:t>
            </a:r>
            <a:endParaRPr lang="ru-RU" sz="2400" dirty="0">
              <a:solidFill>
                <a:srgbClr val="293A56"/>
              </a:solidFill>
              <a:latin typeface="Roboto Slab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21" name="Стрелка вниз 20"/>
          <p:cNvSpPr/>
          <p:nvPr/>
        </p:nvSpPr>
        <p:spPr>
          <a:xfrm>
            <a:off x="1821862" y="2804032"/>
            <a:ext cx="607696" cy="637413"/>
          </a:xfrm>
          <a:prstGeom prst="downArrow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421" y="3441445"/>
            <a:ext cx="3368579" cy="830997"/>
          </a:xfrm>
          <a:prstGeom prst="rect">
            <a:avLst/>
          </a:prstGeom>
          <a:noFill/>
          <a:ln w="25400">
            <a:solidFill>
              <a:srgbClr val="59D9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00001100  00100001  00011000  00000100  00001100  00010111  00001111  00000101  01001001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4333" y="2120900"/>
            <a:ext cx="2082753" cy="683132"/>
          </a:xfrm>
          <a:prstGeom prst="rect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Информация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27907" y="1551623"/>
            <a:ext cx="1369439" cy="754630"/>
          </a:xfrm>
          <a:prstGeom prst="rect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Алфавит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22836" y="1551623"/>
            <a:ext cx="1369439" cy="754630"/>
          </a:xfrm>
          <a:prstGeom prst="rect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Знаковая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система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7345" y="1723451"/>
            <a:ext cx="425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546A"/>
                </a:solidFill>
              </a:rPr>
              <a:t>=</a:t>
            </a:r>
            <a:endParaRPr lang="ru-RU" sz="2400" b="1" dirty="0">
              <a:solidFill>
                <a:srgbClr val="44546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9574" y="2600039"/>
            <a:ext cx="120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44546A"/>
                </a:solidFill>
              </a:rPr>
              <a:t>M</a:t>
            </a:r>
            <a:r>
              <a:rPr lang="en-US" sz="1800" baseline="-25000" dirty="0" smtClean="0">
                <a:solidFill>
                  <a:srgbClr val="44546A"/>
                </a:solidFill>
              </a:rPr>
              <a:t>min</a:t>
            </a:r>
            <a:r>
              <a:rPr lang="en-US" sz="1800" dirty="0" smtClean="0">
                <a:solidFill>
                  <a:srgbClr val="44546A"/>
                </a:solidFill>
              </a:rPr>
              <a:t> =</a:t>
            </a:r>
            <a:r>
              <a:rPr lang="en-US" sz="1800" baseline="-25000" dirty="0" smtClean="0">
                <a:solidFill>
                  <a:srgbClr val="44546A"/>
                </a:solidFill>
              </a:rPr>
              <a:t>  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10530" y="2606473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44546A"/>
                </a:solidFill>
              </a:rPr>
              <a:t>2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51387" y="3441445"/>
            <a:ext cx="1782624" cy="1044494"/>
          </a:xfrm>
          <a:prstGeom prst="rect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Минимальная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знаковая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система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929576" y="3441445"/>
            <a:ext cx="1782624" cy="1044494"/>
          </a:xfrm>
          <a:prstGeom prst="rect">
            <a:avLst/>
          </a:prstGeom>
          <a:noFill/>
          <a:ln w="25400">
            <a:solidFill>
              <a:srgbClr val="59D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Двоичный</a:t>
            </a:r>
          </a:p>
          <a:p>
            <a:pPr algn="ctr"/>
            <a:r>
              <a:rPr lang="ru-RU" sz="1800" dirty="0" smtClean="0">
                <a:solidFill>
                  <a:srgbClr val="44546A"/>
                </a:solidFill>
              </a:rPr>
              <a:t>алфавит</a:t>
            </a:r>
            <a:endParaRPr lang="ru-RU" sz="1800" dirty="0">
              <a:solidFill>
                <a:srgbClr val="44546A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3206" y="3732859"/>
            <a:ext cx="425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546A"/>
                </a:solidFill>
              </a:rPr>
              <a:t>=</a:t>
            </a:r>
            <a:endParaRPr lang="ru-RU" sz="2400" b="1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1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1" grpId="0" animBg="1"/>
      <p:bldP spid="36" grpId="0" animBg="1"/>
      <p:bldP spid="4" grpId="0" animBg="1"/>
      <p:bldP spid="37" grpId="0" animBg="1"/>
      <p:bldP spid="38" grpId="0" animBg="1"/>
      <p:bldP spid="10" grpId="0"/>
      <p:bldP spid="11" grpId="0"/>
      <p:bldP spid="14" grpId="0"/>
      <p:bldP spid="39" grpId="0" animBg="1"/>
      <p:bldP spid="40" grpId="0" animBg="1"/>
      <p:bldP spid="41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1423</Words>
  <Application>Microsoft Office PowerPoint</Application>
  <PresentationFormat>Экран (16:9)</PresentationFormat>
  <Paragraphs>383</Paragraphs>
  <Slides>24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Open Sans</vt:lpstr>
      <vt:lpstr>Roboto Slab</vt:lpstr>
      <vt:lpstr>Times New Roman</vt:lpstr>
      <vt:lpstr>Wingdings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2016-04-27T17:51:29Z</dcterms:created>
  <dcterms:modified xsi:type="dcterms:W3CDTF">2016-08-08T13:55:16Z</dcterms:modified>
</cp:coreProperties>
</file>