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39D0-C68A-43C5-B2B8-FA1BD44E088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AE0F-42AB-4862-A35B-1ECF4BFA5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5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4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2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2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9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2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0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1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0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94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6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367" y="5657906"/>
            <a:ext cx="53784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Алгоритмизация </a:t>
            </a:r>
            <a:br>
              <a:rPr lang="ru-RU" sz="2133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</a:br>
            <a:r>
              <a:rPr lang="ru-RU" sz="2133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и программирование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501" y="2054261"/>
            <a:ext cx="6683212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4267" dirty="0">
                <a:solidFill>
                  <a:prstClr val="white"/>
                </a:solidFill>
                <a:latin typeface="Roboto Slab"/>
              </a:rPr>
              <a:t>Одномерные массивы целых чисел. Вычисление суммы элементов массива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5" y="1428406"/>
            <a:ext cx="3840000" cy="40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Написание и тестирование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9465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3168" y="2273031"/>
            <a:ext cx="11356563" cy="312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b="1" u="sng" dirty="0">
                <a:solidFill>
                  <a:prstClr val="black"/>
                </a:solidFill>
              </a:rPr>
              <a:t>Этапы вычисления суммы элементов массива</a:t>
            </a:r>
            <a:r>
              <a:rPr lang="ru-RU" sz="2133" b="1" dirty="0">
                <a:solidFill>
                  <a:prstClr val="black"/>
                </a:solidFill>
              </a:rPr>
              <a:t>:</a:t>
            </a:r>
          </a:p>
          <a:p>
            <a:pPr defTabSz="914377"/>
            <a:endParaRPr lang="ru-RU" sz="2667" b="1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выделить ячейку памяти для хранения суммы;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sz="2133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присвоить ей значение «0»;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sz="2133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переборать элементы массива с</a:t>
            </a:r>
            <a:r>
              <a:rPr lang="en-US" sz="2133" dirty="0">
                <a:solidFill>
                  <a:prstClr val="black"/>
                </a:solidFill>
              </a:rPr>
              <a:t> </a:t>
            </a:r>
            <a:r>
              <a:rPr lang="ru-RU" sz="2133" dirty="0">
                <a:solidFill>
                  <a:prstClr val="black"/>
                </a:solidFill>
              </a:rPr>
              <a:t>вычислением для каждого суммы его значения и значения ячейки памяти для хранения суммы, а так же присваиванием результата ячейке памяти для хранения суммы.</a:t>
            </a:r>
          </a:p>
        </p:txBody>
      </p:sp>
    </p:spTree>
    <p:extLst>
      <p:ext uri="{BB962C8B-B14F-4D97-AF65-F5344CB8AC3E}">
        <p14:creationId xmlns:p14="http://schemas.microsoft.com/office/powerpoint/2010/main" val="25858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Мы научились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8" y="3173460"/>
            <a:ext cx="11074416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ru-RU" sz="2667" dirty="0">
                <a:solidFill>
                  <a:prstClr val="black"/>
                </a:solidFill>
              </a:rPr>
              <a:t>Применять алгоритм нахождения суммы элементов массива при решении задач.</a:t>
            </a:r>
          </a:p>
        </p:txBody>
      </p:sp>
    </p:spTree>
    <p:extLst>
      <p:ext uri="{BB962C8B-B14F-4D97-AF65-F5344CB8AC3E}">
        <p14:creationId xmlns:p14="http://schemas.microsoft.com/office/powerpoint/2010/main" val="25003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131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</a:rPr>
              <a:t>Нахождение суммы элементов массива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0493" y="3463101"/>
            <a:ext cx="137165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</a:rPr>
              <a:t>a[1]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417" y="3459249"/>
            <a:ext cx="172194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</a:rPr>
              <a:t>+ a[2] </a:t>
            </a:r>
            <a:endParaRPr lang="ru-RU" sz="4267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4861" y="3459249"/>
            <a:ext cx="172194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</a:rPr>
              <a:t>+ a[3] </a:t>
            </a:r>
            <a:endParaRPr lang="ru-RU" sz="4267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3434" y="3459249"/>
            <a:ext cx="120257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</a:rPr>
              <a:t>+ …</a:t>
            </a:r>
            <a:endParaRPr lang="ru-RU" sz="4267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21549" y="3459249"/>
            <a:ext cx="172194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</a:rPr>
              <a:t>+ a[n] </a:t>
            </a:r>
            <a:endParaRPr lang="ru-RU" sz="4267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01153" y="3460016"/>
            <a:ext cx="117371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</a:rPr>
              <a:t>= S </a:t>
            </a:r>
            <a:endParaRPr lang="ru-RU" sz="42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" y="2908111"/>
            <a:ext cx="3675269" cy="35283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-3041" r="-34732" b="-5674"/>
          <a:stretch/>
        </p:blipFill>
        <p:spPr>
          <a:xfrm rot="273570">
            <a:off x="2881995" y="4400658"/>
            <a:ext cx="2614157" cy="21391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94" y="4572267"/>
            <a:ext cx="2348181" cy="16132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27514" y="1403048"/>
            <a:ext cx="10940071" cy="12028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defTabSz="914377">
              <a:lnSpc>
                <a:spcPct val="115000"/>
              </a:lnSpc>
              <a:spcAft>
                <a:spcPts val="1333"/>
              </a:spcAft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складе яблоки хранятся в мешках</a:t>
            </a:r>
            <a:endParaRPr lang="en-US" sz="2133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15000"/>
              </a:lnSpc>
              <a:spcAft>
                <a:spcPts val="1333"/>
              </a:spcAft>
            </a:pP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5243" y="1426816"/>
            <a:ext cx="529555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известно количество мешков, а так же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761" y="1803753"/>
            <a:ext cx="474065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яблок в каждом мешке.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6222" y="1805649"/>
            <a:ext cx="535621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Директор склада попросил нас написать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618" y="2152259"/>
            <a:ext cx="8329175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15000"/>
              </a:lnSpc>
              <a:spcAft>
                <a:spcPts val="1333"/>
              </a:spcAft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программу, которая вычисляет количество яблок на складе.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7" y="5378905"/>
            <a:ext cx="1437593" cy="9876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39" y="5175005"/>
            <a:ext cx="1716787" cy="1179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2" flipH="1">
            <a:off x="1095964" y="4417175"/>
            <a:ext cx="454741" cy="510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3586" y="2988469"/>
            <a:ext cx="4893223" cy="306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u="sng" dirty="0">
                <a:solidFill>
                  <a:prstClr val="black"/>
                </a:solidFill>
              </a:rPr>
              <a:t>Обозначим</a:t>
            </a:r>
            <a:r>
              <a:rPr lang="ru-RU" sz="2400" b="1" dirty="0">
                <a:solidFill>
                  <a:prstClr val="black"/>
                </a:solidFill>
              </a:rPr>
              <a:t>:</a:t>
            </a:r>
          </a:p>
          <a:p>
            <a:pPr defTabSz="914377"/>
            <a:endParaRPr lang="ru-RU" sz="1333" dirty="0">
              <a:solidFill>
                <a:prstClr val="black"/>
              </a:solidFill>
            </a:endParaRP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n – </a:t>
            </a:r>
            <a:r>
              <a:rPr lang="ru-RU" sz="2133" dirty="0">
                <a:solidFill>
                  <a:prstClr val="black"/>
                </a:solidFill>
              </a:rPr>
              <a:t>количество мешков на складе;</a:t>
            </a:r>
            <a:endParaRPr lang="en-US" sz="2133" dirty="0">
              <a:solidFill>
                <a:prstClr val="black"/>
              </a:solidFill>
            </a:endParaRPr>
          </a:p>
          <a:p>
            <a:pPr defTabSz="914377"/>
            <a:endParaRPr lang="ru-RU" sz="933" dirty="0">
              <a:solidFill>
                <a:prstClr val="black"/>
              </a:solidFill>
            </a:endParaRP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i –</a:t>
            </a:r>
            <a:r>
              <a:rPr lang="ru-RU" sz="2133" dirty="0">
                <a:solidFill>
                  <a:prstClr val="black"/>
                </a:solidFill>
              </a:rPr>
              <a:t> номер текущего мешка;</a:t>
            </a:r>
          </a:p>
          <a:p>
            <a:pPr defTabSz="914377"/>
            <a:endParaRPr lang="ru-RU" sz="933" dirty="0">
              <a:solidFill>
                <a:prstClr val="black"/>
              </a:solidFill>
            </a:endParaRP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s – </a:t>
            </a:r>
            <a:r>
              <a:rPr lang="ru-RU" sz="2133" dirty="0">
                <a:solidFill>
                  <a:prstClr val="black"/>
                </a:solidFill>
              </a:rPr>
              <a:t>сумма яблок в мешках;</a:t>
            </a:r>
          </a:p>
          <a:p>
            <a:pPr defTabSz="914377"/>
            <a:endParaRPr lang="ru-RU" sz="933" dirty="0">
              <a:solidFill>
                <a:prstClr val="black"/>
              </a:solidFill>
            </a:endParaRP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a – </a:t>
            </a:r>
            <a:r>
              <a:rPr lang="ru-RU" sz="2133" dirty="0">
                <a:solidFill>
                  <a:prstClr val="black"/>
                </a:solidFill>
              </a:rPr>
              <a:t>массив, в котором будут храниться количества яблок в мешках.</a:t>
            </a:r>
          </a:p>
        </p:txBody>
      </p:sp>
    </p:spTree>
    <p:extLst>
      <p:ext uri="{BB962C8B-B14F-4D97-AF65-F5344CB8AC3E}">
        <p14:creationId xmlns:p14="http://schemas.microsoft.com/office/powerpoint/2010/main" val="14271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62" y="1609559"/>
            <a:ext cx="3401919" cy="458186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28" y="3900490"/>
            <a:ext cx="846873" cy="993657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12" y="4557090"/>
            <a:ext cx="846873" cy="993657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452" y="4035461"/>
            <a:ext cx="846873" cy="993657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28" y="4111286"/>
            <a:ext cx="846873" cy="9936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Построение блок-схемы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знак завершения 1"/>
          <p:cNvSpPr/>
          <p:nvPr/>
        </p:nvSpPr>
        <p:spPr>
          <a:xfrm>
            <a:off x="934919" y="1958585"/>
            <a:ext cx="1378423" cy="369083"/>
          </a:xfrm>
          <a:prstGeom prst="flowChartTermina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начало</a:t>
            </a:r>
          </a:p>
        </p:txBody>
      </p:sp>
      <p:sp>
        <p:nvSpPr>
          <p:cNvPr id="4" name="Параллелограмм 3"/>
          <p:cNvSpPr/>
          <p:nvPr/>
        </p:nvSpPr>
        <p:spPr>
          <a:xfrm>
            <a:off x="934919" y="2674032"/>
            <a:ext cx="1378423" cy="362245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934917" y="3382641"/>
            <a:ext cx="1378423" cy="406400"/>
          </a:xfrm>
          <a:prstGeom prst="flowChartPrepara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i=1, 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905006" y="4135406"/>
            <a:ext cx="1378423" cy="362245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3881029" y="2976558"/>
            <a:ext cx="1378423" cy="369692"/>
          </a:xfrm>
          <a:prstGeom prst="flowChartPrepara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i=1, 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4917" y="4862947"/>
            <a:ext cx="1378423" cy="3622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s=0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5166" y="4116474"/>
            <a:ext cx="11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a[i]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1026" y="3673575"/>
            <a:ext cx="1378423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s=s+a[i]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3881025" y="4420155"/>
            <a:ext cx="1378423" cy="406400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6837" y="4426445"/>
            <a:ext cx="103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вывод </a:t>
            </a:r>
            <a:r>
              <a:rPr lang="en-US" dirty="0">
                <a:solidFill>
                  <a:prstClr val="black"/>
                </a:solidFill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881029" y="5153880"/>
            <a:ext cx="1378423" cy="369083"/>
          </a:xfrm>
          <a:prstGeom prst="flowChartTermina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конец</a:t>
            </a:r>
          </a:p>
        </p:txBody>
      </p:sp>
      <p:cxnSp>
        <p:nvCxnSpPr>
          <p:cNvPr id="17" name="Прямая со стрелкой 16"/>
          <p:cNvCxnSpPr>
            <a:stCxn id="2" idx="2"/>
            <a:endCxn id="4" idx="0"/>
          </p:cNvCxnSpPr>
          <p:nvPr/>
        </p:nvCxnSpPr>
        <p:spPr>
          <a:xfrm>
            <a:off x="1624131" y="2327669"/>
            <a:ext cx="0" cy="34636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4"/>
            <a:endCxn id="3" idx="0"/>
          </p:cNvCxnSpPr>
          <p:nvPr/>
        </p:nvCxnSpPr>
        <p:spPr>
          <a:xfrm flipH="1">
            <a:off x="1624128" y="3036278"/>
            <a:ext cx="3" cy="34636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624124" y="3779575"/>
            <a:ext cx="3" cy="34636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</p:cNvCxnSpPr>
          <p:nvPr/>
        </p:nvCxnSpPr>
        <p:spPr>
          <a:xfrm>
            <a:off x="4570240" y="3346249"/>
            <a:ext cx="0" cy="3252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4"/>
          </p:cNvCxnSpPr>
          <p:nvPr/>
        </p:nvCxnSpPr>
        <p:spPr>
          <a:xfrm flipH="1">
            <a:off x="4570230" y="4826556"/>
            <a:ext cx="7" cy="3265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628087" y="5225192"/>
            <a:ext cx="0" cy="31099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624124" y="5536184"/>
            <a:ext cx="147716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097190" y="2666003"/>
            <a:ext cx="4095" cy="287018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3097189" y="2666003"/>
            <a:ext cx="1473051" cy="633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0" idx="0"/>
          </p:cNvCxnSpPr>
          <p:nvPr/>
        </p:nvCxnSpPr>
        <p:spPr>
          <a:xfrm flipH="1">
            <a:off x="4570240" y="2666003"/>
            <a:ext cx="11" cy="31055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1622880" y="4496065"/>
            <a:ext cx="832" cy="1146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1622881" y="4609084"/>
            <a:ext cx="99580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618684" y="3585841"/>
            <a:ext cx="0" cy="102324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3" idx="3"/>
          </p:cNvCxnSpPr>
          <p:nvPr/>
        </p:nvCxnSpPr>
        <p:spPr>
          <a:xfrm flipH="1">
            <a:off x="2313340" y="3585841"/>
            <a:ext cx="30534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3" idx="1"/>
          </p:cNvCxnSpPr>
          <p:nvPr/>
        </p:nvCxnSpPr>
        <p:spPr>
          <a:xfrm flipH="1" flipV="1">
            <a:off x="634308" y="3585841"/>
            <a:ext cx="300608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634308" y="3579491"/>
            <a:ext cx="0" cy="10962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634309" y="4669409"/>
            <a:ext cx="988572" cy="212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endCxn id="6" idx="0"/>
          </p:cNvCxnSpPr>
          <p:nvPr/>
        </p:nvCxnSpPr>
        <p:spPr>
          <a:xfrm>
            <a:off x="1622258" y="4664874"/>
            <a:ext cx="1871" cy="19807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endCxn id="12" idx="2"/>
          </p:cNvCxnSpPr>
          <p:nvPr/>
        </p:nvCxnSpPr>
        <p:spPr>
          <a:xfrm flipH="1" flipV="1">
            <a:off x="4570237" y="4085660"/>
            <a:ext cx="5032" cy="8324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4574438" y="4167312"/>
            <a:ext cx="99580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5570241" y="3156768"/>
            <a:ext cx="0" cy="101054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>
            <a:off x="5264897" y="3161003"/>
            <a:ext cx="30534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 flipV="1">
            <a:off x="3581632" y="3156769"/>
            <a:ext cx="300608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 flipV="1">
            <a:off x="3581633" y="3156769"/>
            <a:ext cx="4233" cy="10772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3585866" y="4227637"/>
            <a:ext cx="988572" cy="212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4573815" y="4223102"/>
            <a:ext cx="1871" cy="19807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Рисунок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86" y="4521524"/>
            <a:ext cx="846873" cy="993657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6" y="4445698"/>
            <a:ext cx="846873" cy="993657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18" y="4694706"/>
            <a:ext cx="846873" cy="993657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54" y="3999820"/>
            <a:ext cx="846873" cy="993657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18" y="4694705"/>
            <a:ext cx="846873" cy="993657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81" y="3462806"/>
            <a:ext cx="846873" cy="993657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57" y="4097249"/>
            <a:ext cx="846873" cy="9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8" grpId="0" animBg="1"/>
      <p:bldP spid="10" grpId="0" animBg="1"/>
      <p:bldP spid="6" grpId="0" animBg="1"/>
      <p:bldP spid="7" grpId="0"/>
      <p:bldP spid="12" grpId="0" animBg="1"/>
      <p:bldP spid="13" grpId="0" animBg="1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Написание и тестирование программы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Суммирование элементов массива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24417" y="1639854"/>
            <a:ext cx="6170392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program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sklad;</a:t>
            </a:r>
          </a:p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var</a:t>
            </a:r>
          </a:p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a: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array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006400"/>
                </a:solidFill>
                <a:latin typeface="Courier New" panose="02070309020205020404" pitchFamily="49" charset="0"/>
              </a:rPr>
              <a:t>1..100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of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defTabSz="914377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n, i, s: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</a:p>
          <a:p>
            <a:pPr defTabSz="914377"/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writeln (</a:t>
            </a:r>
            <a:r>
              <a:rPr lang="ru-RU" sz="1600" dirty="0">
                <a:solidFill>
                  <a:srgbClr val="0000FF"/>
                </a:solidFill>
                <a:latin typeface="Courier New" panose="02070309020205020404" pitchFamily="49" charset="0"/>
              </a:rPr>
              <a:t>'Программа </a:t>
            </a:r>
            <a:r>
              <a:rPr lang="ru-RU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подсчёта </a:t>
            </a:r>
            <a:r>
              <a:rPr lang="ru-RU" sz="1600" dirty="0">
                <a:solidFill>
                  <a:srgbClr val="0000FF"/>
                </a:solidFill>
                <a:latin typeface="Courier New" panose="02070309020205020404" pitchFamily="49" charset="0"/>
              </a:rPr>
              <a:t>яблок на складе. Введите количество мешков.'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914377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readln (n);</a:t>
            </a:r>
          </a:p>
          <a:p>
            <a:pPr defTabSz="914377"/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 </a:t>
            </a:r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i:=</a:t>
            </a:r>
            <a:r>
              <a:rPr lang="pt-BR" sz="1600" dirty="0">
                <a:solidFill>
                  <a:srgbClr val="006400"/>
                </a:solidFill>
                <a:latin typeface="Courier New" panose="02070309020205020404" pitchFamily="49" charset="0"/>
              </a:rPr>
              <a:t>1 </a:t>
            </a:r>
            <a:r>
              <a:rPr lang="pt-BR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to </a:t>
            </a:r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 </a:t>
            </a:r>
            <a:r>
              <a:rPr lang="pt-BR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do</a:t>
            </a:r>
          </a:p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begin</a:t>
            </a:r>
          </a:p>
          <a:p>
            <a:pPr defTabSz="914377"/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write (</a:t>
            </a:r>
            <a:r>
              <a:rPr lang="ru-RU" sz="1600" dirty="0">
                <a:solidFill>
                  <a:srgbClr val="0000FF"/>
                </a:solidFill>
                <a:latin typeface="Courier New" panose="02070309020205020404" pitchFamily="49" charset="0"/>
              </a:rPr>
              <a:t>'Количество яблок в мешке №'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i, </a:t>
            </a:r>
            <a:r>
              <a:rPr lang="ru-RU" sz="1600" dirty="0">
                <a:solidFill>
                  <a:srgbClr val="0000FF"/>
                </a:solidFill>
                <a:latin typeface="Courier New" panose="02070309020205020404" pitchFamily="49" charset="0"/>
              </a:rPr>
              <a:t>': '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914377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readln (a[i]);</a:t>
            </a:r>
          </a:p>
          <a:p>
            <a:pPr defTabSz="914377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defTabSz="914377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s:=</a:t>
            </a:r>
            <a:r>
              <a:rPr lang="en-US" sz="1600" dirty="0">
                <a:solidFill>
                  <a:srgbClr val="0064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defTabSz="914377"/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 </a:t>
            </a:r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i:=</a:t>
            </a:r>
            <a:r>
              <a:rPr lang="pt-BR" sz="1600" dirty="0">
                <a:solidFill>
                  <a:srgbClr val="006400"/>
                </a:solidFill>
                <a:latin typeface="Courier New" panose="02070309020205020404" pitchFamily="49" charset="0"/>
              </a:rPr>
              <a:t>1 </a:t>
            </a:r>
            <a:r>
              <a:rPr lang="pt-BR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to </a:t>
            </a:r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 </a:t>
            </a:r>
            <a:r>
              <a:rPr lang="pt-BR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do</a:t>
            </a:r>
          </a:p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s:=s+a[i];</a:t>
            </a:r>
          </a:p>
          <a:p>
            <a:pPr defTabSz="914377"/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writeln (</a:t>
            </a:r>
            <a:r>
              <a:rPr lang="ru-RU" sz="1600" dirty="0">
                <a:solidFill>
                  <a:srgbClr val="0000FF"/>
                </a:solidFill>
                <a:latin typeface="Courier New" panose="02070309020205020404" pitchFamily="49" charset="0"/>
              </a:rPr>
              <a:t>'Всего яблок на складе: '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s);</a:t>
            </a:r>
          </a:p>
          <a:p>
            <a:pPr defTabSz="914377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01205" y="2379134"/>
            <a:ext cx="1524000" cy="373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93751" y="4851401"/>
            <a:ext cx="698988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1417" y="4990727"/>
            <a:ext cx="2169583" cy="6819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3120" y="2326641"/>
            <a:ext cx="4699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выделение ячейки памяти;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присваивание ей значения 0;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перебор элементов массива с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вычислением для каждого суммы его значения и значения ячейки памяти для хранения суммы, а так же присваиванием результата ячейке памяти для хранения суммы.</a:t>
            </a:r>
          </a:p>
        </p:txBody>
      </p:sp>
    </p:spTree>
    <p:extLst>
      <p:ext uri="{BB962C8B-B14F-4D97-AF65-F5344CB8AC3E}">
        <p14:creationId xmlns:p14="http://schemas.microsoft.com/office/powerpoint/2010/main" val="24537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8469" y="1535384"/>
            <a:ext cx="10939115" cy="825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377">
              <a:lnSpc>
                <a:spcPct val="115000"/>
              </a:lnSpc>
              <a:spcAft>
                <a:spcPts val="1333"/>
              </a:spcAft>
            </a:pP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15000"/>
              </a:lnSpc>
              <a:spcAft>
                <a:spcPts val="1333"/>
              </a:spcAft>
            </a:pP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292" y="1560849"/>
            <a:ext cx="10426120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Написать программу для нахождения суммы цифр целого положительного</a:t>
            </a:r>
          </a:p>
          <a:p>
            <a:pPr defTabSz="914377"/>
            <a:endParaRPr lang="ru-RU" sz="267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77"/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числа.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764" y="1937276"/>
            <a:ext cx="325762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Длина числа до 9 цифр.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715" y="2765057"/>
            <a:ext cx="4856480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b="1" u="sng" dirty="0">
                <a:solidFill>
                  <a:prstClr val="black"/>
                </a:solidFill>
              </a:rPr>
              <a:t>Обозначим</a:t>
            </a:r>
            <a:r>
              <a:rPr lang="en-US" sz="2133" b="1" dirty="0">
                <a:solidFill>
                  <a:prstClr val="black"/>
                </a:solidFill>
              </a:rPr>
              <a:t>:</a:t>
            </a:r>
          </a:p>
          <a:p>
            <a:pPr marL="457189" indent="-457189" defTabSz="914377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вводимое число – </a:t>
            </a:r>
            <a:r>
              <a:rPr lang="en-US" sz="2133" dirty="0">
                <a:solidFill>
                  <a:prstClr val="black"/>
                </a:solidFill>
              </a:rPr>
              <a:t>k;</a:t>
            </a:r>
          </a:p>
          <a:p>
            <a:pPr marL="457189" indent="-457189" defTabSz="914377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количество цифр числа – </a:t>
            </a:r>
            <a:r>
              <a:rPr lang="en-US" sz="2133" dirty="0">
                <a:solidFill>
                  <a:prstClr val="black"/>
                </a:solidFill>
              </a:rPr>
              <a:t>n;</a:t>
            </a:r>
            <a:endParaRPr lang="ru-RU" sz="2133" dirty="0">
              <a:solidFill>
                <a:prstClr val="black"/>
              </a:solidFill>
            </a:endParaRPr>
          </a:p>
          <a:p>
            <a:pPr marL="457189" indent="-457189" defTabSz="914377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номер цифры – </a:t>
            </a:r>
            <a:r>
              <a:rPr lang="en-US" sz="2133" dirty="0">
                <a:solidFill>
                  <a:prstClr val="black"/>
                </a:solidFill>
              </a:rPr>
              <a:t>i;</a:t>
            </a:r>
          </a:p>
          <a:p>
            <a:pPr marL="457189" indent="-457189" defTabSz="914377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сумму цифр – </a:t>
            </a:r>
            <a:r>
              <a:rPr lang="en-US" sz="2133" dirty="0">
                <a:solidFill>
                  <a:prstClr val="black"/>
                </a:solidFill>
              </a:rPr>
              <a:t>s</a:t>
            </a:r>
            <a:r>
              <a:rPr lang="ru-RU" sz="2133" dirty="0">
                <a:solidFill>
                  <a:prstClr val="black"/>
                </a:solidFill>
              </a:rPr>
              <a:t>;</a:t>
            </a:r>
          </a:p>
          <a:p>
            <a:pPr marL="457189" indent="-457189" defTabSz="914377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133" dirty="0">
                <a:solidFill>
                  <a:prstClr val="black"/>
                </a:solidFill>
              </a:rPr>
              <a:t>массив цифр числа – </a:t>
            </a:r>
            <a:r>
              <a:rPr lang="en-US" sz="2133" dirty="0">
                <a:solidFill>
                  <a:prstClr val="black"/>
                </a:solidFill>
              </a:rPr>
              <a:t>a</a:t>
            </a:r>
            <a:r>
              <a:rPr lang="ru-RU" sz="2133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5317" y="4503632"/>
            <a:ext cx="5051131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ru-RU" sz="3733" b="1" dirty="0">
                <a:ln w="22225">
                  <a:solidFill>
                    <a:srgbClr val="DD4935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12 670 233</a:t>
            </a:r>
            <a:endParaRPr lang="ru-RU" sz="3733" b="1" dirty="0">
              <a:ln w="22225">
                <a:solidFill>
                  <a:srgbClr val="DD4935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832">
            <a:off x="7487119" y="3735617"/>
            <a:ext cx="3147483" cy="31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Построение блок-схемы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940995" y="1613913"/>
            <a:ext cx="1712379" cy="367519"/>
          </a:xfrm>
          <a:prstGeom prst="flowChartTermina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начало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936039" y="2193501"/>
            <a:ext cx="1717335" cy="359283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k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8516" y="2760843"/>
            <a:ext cx="1707424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" name="Блок-схема: решение 61"/>
          <p:cNvSpPr/>
          <p:nvPr/>
        </p:nvSpPr>
        <p:spPr>
          <a:xfrm>
            <a:off x="934645" y="3482141"/>
            <a:ext cx="1717337" cy="508000"/>
          </a:xfrm>
          <a:prstGeom prst="flowChartDecis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k&gt;0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36037" y="4197211"/>
            <a:ext cx="1717337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i=i+1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37276" y="4816365"/>
            <a:ext cx="1712381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a[i]=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36038" y="5435518"/>
            <a:ext cx="1712381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   k=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782167" y="2196241"/>
            <a:ext cx="1712381" cy="3565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n=i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9" name="Блок-схема: подготовка 78"/>
          <p:cNvSpPr/>
          <p:nvPr/>
        </p:nvSpPr>
        <p:spPr>
          <a:xfrm>
            <a:off x="3782167" y="3558875"/>
            <a:ext cx="1712381" cy="412084"/>
          </a:xfrm>
          <a:prstGeom prst="flowChartPrepara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i=1, 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782167" y="2760842"/>
            <a:ext cx="1712381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s=0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782167" y="4195911"/>
            <a:ext cx="1712381" cy="413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s=s+a[i]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Параллелограмм 82"/>
          <p:cNvSpPr/>
          <p:nvPr/>
        </p:nvSpPr>
        <p:spPr>
          <a:xfrm>
            <a:off x="3777214" y="5034850"/>
            <a:ext cx="1717335" cy="348460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вывод </a:t>
            </a:r>
            <a:r>
              <a:rPr lang="en-US" dirty="0">
                <a:solidFill>
                  <a:prstClr val="black"/>
                </a:solidFill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Блок-схема: знак завершения 83"/>
          <p:cNvSpPr/>
          <p:nvPr/>
        </p:nvSpPr>
        <p:spPr>
          <a:xfrm>
            <a:off x="3777213" y="5699986"/>
            <a:ext cx="1712379" cy="367519"/>
          </a:xfrm>
          <a:prstGeom prst="flowChartTermina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конец</a:t>
            </a:r>
          </a:p>
        </p:txBody>
      </p:sp>
      <p:cxnSp>
        <p:nvCxnSpPr>
          <p:cNvPr id="102" name="Прямая со стрелкой 101"/>
          <p:cNvCxnSpPr>
            <a:stCxn id="13" idx="2"/>
            <a:endCxn id="14" idx="0"/>
          </p:cNvCxnSpPr>
          <p:nvPr/>
        </p:nvCxnSpPr>
        <p:spPr>
          <a:xfrm flipH="1">
            <a:off x="1794707" y="1981431"/>
            <a:ext cx="2477" cy="21207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4" idx="4"/>
            <a:endCxn id="21" idx="0"/>
          </p:cNvCxnSpPr>
          <p:nvPr/>
        </p:nvCxnSpPr>
        <p:spPr>
          <a:xfrm flipH="1">
            <a:off x="1792229" y="2552784"/>
            <a:ext cx="2479" cy="20805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21" idx="2"/>
            <a:endCxn id="62" idx="0"/>
          </p:cNvCxnSpPr>
          <p:nvPr/>
        </p:nvCxnSpPr>
        <p:spPr>
          <a:xfrm>
            <a:off x="1792228" y="3172927"/>
            <a:ext cx="1085" cy="30921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1801780" y="3990142"/>
            <a:ext cx="1392" cy="207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66" idx="2"/>
            <a:endCxn id="68" idx="0"/>
          </p:cNvCxnSpPr>
          <p:nvPr/>
        </p:nvCxnSpPr>
        <p:spPr>
          <a:xfrm flipH="1">
            <a:off x="1793467" y="4609295"/>
            <a:ext cx="1239" cy="207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68" idx="2"/>
            <a:endCxn id="76" idx="0"/>
          </p:cNvCxnSpPr>
          <p:nvPr/>
        </p:nvCxnSpPr>
        <p:spPr>
          <a:xfrm flipH="1">
            <a:off x="1792229" y="5228448"/>
            <a:ext cx="1239" cy="207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76" idx="2"/>
          </p:cNvCxnSpPr>
          <p:nvPr/>
        </p:nvCxnSpPr>
        <p:spPr>
          <a:xfrm>
            <a:off x="1792228" y="5847602"/>
            <a:ext cx="0" cy="30766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 flipV="1">
            <a:off x="634078" y="6153151"/>
            <a:ext cx="1158151" cy="635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629845" y="3319857"/>
            <a:ext cx="4233" cy="283223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629844" y="3319856"/>
            <a:ext cx="1162384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stCxn id="62" idx="3"/>
          </p:cNvCxnSpPr>
          <p:nvPr/>
        </p:nvCxnSpPr>
        <p:spPr>
          <a:xfrm>
            <a:off x="2651981" y="3736141"/>
            <a:ext cx="57077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3229111" y="1888067"/>
            <a:ext cx="0" cy="18480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229111" y="1888067"/>
            <a:ext cx="140429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endCxn id="77" idx="0"/>
          </p:cNvCxnSpPr>
          <p:nvPr/>
        </p:nvCxnSpPr>
        <p:spPr>
          <a:xfrm>
            <a:off x="4633403" y="1888067"/>
            <a:ext cx="4955" cy="30817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77" idx="2"/>
            <a:endCxn id="81" idx="0"/>
          </p:cNvCxnSpPr>
          <p:nvPr/>
        </p:nvCxnSpPr>
        <p:spPr>
          <a:xfrm>
            <a:off x="4638357" y="2552785"/>
            <a:ext cx="0" cy="2080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81" idx="2"/>
            <a:endCxn id="79" idx="0"/>
          </p:cNvCxnSpPr>
          <p:nvPr/>
        </p:nvCxnSpPr>
        <p:spPr>
          <a:xfrm>
            <a:off x="4638357" y="3172926"/>
            <a:ext cx="0" cy="38594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79" idx="2"/>
            <a:endCxn id="82" idx="0"/>
          </p:cNvCxnSpPr>
          <p:nvPr/>
        </p:nvCxnSpPr>
        <p:spPr>
          <a:xfrm>
            <a:off x="4638357" y="3970959"/>
            <a:ext cx="0" cy="2249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stCxn id="83" idx="4"/>
            <a:endCxn id="84" idx="0"/>
          </p:cNvCxnSpPr>
          <p:nvPr/>
        </p:nvCxnSpPr>
        <p:spPr>
          <a:xfrm flipH="1">
            <a:off x="4633403" y="5383310"/>
            <a:ext cx="2479" cy="31667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75254" y="3764916"/>
            <a:ext cx="449" cy="100711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72181" y="4765679"/>
            <a:ext cx="1171200" cy="6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3" idx="4"/>
            <a:endCxn id="82" idx="2"/>
          </p:cNvCxnSpPr>
          <p:nvPr/>
        </p:nvCxnSpPr>
        <p:spPr>
          <a:xfrm flipV="1">
            <a:off x="4635882" y="4609295"/>
            <a:ext cx="2476" cy="1680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472181" y="3764916"/>
            <a:ext cx="305032" cy="92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474104" y="3758567"/>
            <a:ext cx="321600" cy="6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794829" y="3758567"/>
            <a:ext cx="875" cy="10944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633403" y="4842519"/>
            <a:ext cx="1171200" cy="6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4623203" y="4831799"/>
            <a:ext cx="1301" cy="1945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69535" y="3820565"/>
            <a:ext cx="84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01586" y="3314329"/>
            <a:ext cx="84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0500" y="482132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k mod 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170" y="544452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k div 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3849" y="2947858"/>
            <a:ext cx="4583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mod</a:t>
            </a:r>
            <a:r>
              <a:rPr lang="en-US" sz="2400" dirty="0">
                <a:solidFill>
                  <a:prstClr val="black"/>
                </a:solidFill>
              </a:rPr>
              <a:t> – </a:t>
            </a:r>
            <a:r>
              <a:rPr lang="be-BY" sz="2400" dirty="0">
                <a:solidFill>
                  <a:prstClr val="black"/>
                </a:solidFill>
              </a:rPr>
              <a:t>нахождение остатка от деления;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be-BY" sz="2400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div</a:t>
            </a:r>
            <a:r>
              <a:rPr lang="en-US" sz="2400" dirty="0">
                <a:solidFill>
                  <a:prstClr val="black"/>
                </a:solidFill>
              </a:rPr>
              <a:t> – </a:t>
            </a:r>
            <a:r>
              <a:rPr lang="be-BY" sz="2400" dirty="0">
                <a:solidFill>
                  <a:prstClr val="black"/>
                </a:solidFill>
              </a:rPr>
              <a:t>опер</a:t>
            </a:r>
            <a:r>
              <a:rPr lang="ru-RU" sz="2400" dirty="0">
                <a:solidFill>
                  <a:prstClr val="black"/>
                </a:solidFill>
              </a:rPr>
              <a:t>ация целочисленного деления.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4873" y="2812104"/>
            <a:ext cx="535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be-BY" sz="2400" dirty="0">
                <a:solidFill>
                  <a:prstClr val="black"/>
                </a:solidFill>
              </a:rPr>
              <a:t>В массиве </a:t>
            </a:r>
            <a:r>
              <a:rPr lang="en-US" sz="2400" b="1" dirty="0">
                <a:solidFill>
                  <a:prstClr val="black"/>
                </a:solidFill>
              </a:rPr>
              <a:t>a</a:t>
            </a:r>
            <a:r>
              <a:rPr lang="ru-RU" sz="2400" dirty="0">
                <a:solidFill>
                  <a:prstClr val="black"/>
                </a:solidFill>
              </a:rPr>
              <a:t> – цифры числа </a:t>
            </a:r>
            <a:r>
              <a:rPr lang="en-US" sz="2400" b="1" dirty="0">
                <a:solidFill>
                  <a:prstClr val="black"/>
                </a:solidFill>
              </a:rPr>
              <a:t>k</a:t>
            </a:r>
            <a:r>
              <a:rPr lang="be-BY" sz="2400" dirty="0">
                <a:solidFill>
                  <a:prstClr val="black"/>
                </a:solidFill>
              </a:rPr>
              <a:t>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be-BY" sz="2400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be-BY" sz="2400" dirty="0">
                <a:solidFill>
                  <a:prstClr val="black"/>
                </a:solidFill>
              </a:rPr>
              <a:t>в </a:t>
            </a:r>
            <a:r>
              <a:rPr lang="en-US" sz="2400" b="1" dirty="0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be-BY" sz="2400" dirty="0">
                <a:solidFill>
                  <a:prstClr val="black"/>
                </a:solidFill>
              </a:rPr>
              <a:t>– номер элемента массива, содержащего первую цифру, совпадающий с количеством цифр.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62" grpId="0" animBg="1"/>
      <p:bldP spid="66" grpId="0" animBg="1"/>
      <p:bldP spid="68" grpId="0" animBg="1"/>
      <p:bldP spid="76" grpId="0" animBg="1"/>
      <p:bldP spid="77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28" grpId="0"/>
      <p:bldP spid="69" grpId="0"/>
      <p:bldP spid="3" grpId="0"/>
      <p:bldP spid="4" grpId="0"/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Принцип работы</a:t>
            </a:r>
          </a:p>
        </p:txBody>
      </p:sp>
      <p:sp>
        <p:nvSpPr>
          <p:cNvPr id="50" name="Блок-схема: знак завершения 49"/>
          <p:cNvSpPr/>
          <p:nvPr/>
        </p:nvSpPr>
        <p:spPr>
          <a:xfrm>
            <a:off x="940995" y="1613913"/>
            <a:ext cx="1712379" cy="367519"/>
          </a:xfrm>
          <a:prstGeom prst="flowChartTermina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начало</a:t>
            </a:r>
          </a:p>
        </p:txBody>
      </p:sp>
      <p:sp>
        <p:nvSpPr>
          <p:cNvPr id="51" name="Параллелограмм 50"/>
          <p:cNvSpPr/>
          <p:nvPr/>
        </p:nvSpPr>
        <p:spPr>
          <a:xfrm>
            <a:off x="936039" y="2193501"/>
            <a:ext cx="1717335" cy="359283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k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38516" y="2760843"/>
            <a:ext cx="1707424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4" name="Блок-схема: решение 53"/>
          <p:cNvSpPr/>
          <p:nvPr/>
        </p:nvSpPr>
        <p:spPr>
          <a:xfrm>
            <a:off x="934645" y="3482141"/>
            <a:ext cx="1717337" cy="508000"/>
          </a:xfrm>
          <a:prstGeom prst="flowChartDecis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k&gt;0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36037" y="4197211"/>
            <a:ext cx="1717337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i=i+1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37276" y="4816365"/>
            <a:ext cx="1712381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a[i]=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36038" y="5435518"/>
            <a:ext cx="1712381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   k=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82167" y="2196241"/>
            <a:ext cx="1712381" cy="3565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n=i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0" name="Блок-схема: подготовка 59"/>
          <p:cNvSpPr/>
          <p:nvPr/>
        </p:nvSpPr>
        <p:spPr>
          <a:xfrm>
            <a:off x="3782167" y="3558875"/>
            <a:ext cx="1712381" cy="412084"/>
          </a:xfrm>
          <a:prstGeom prst="flowChartPrepara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i=1, 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82167" y="2760842"/>
            <a:ext cx="1712381" cy="4120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s=0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82167" y="4195911"/>
            <a:ext cx="1712381" cy="413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s=s+a[i]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3777214" y="5034850"/>
            <a:ext cx="1717335" cy="348460"/>
          </a:xfrm>
          <a:prstGeom prst="parallelogram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вывод </a:t>
            </a:r>
            <a:r>
              <a:rPr lang="en-US" dirty="0">
                <a:solidFill>
                  <a:prstClr val="black"/>
                </a:solidFill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" name="Блок-схема: знак завершения 71"/>
          <p:cNvSpPr/>
          <p:nvPr/>
        </p:nvSpPr>
        <p:spPr>
          <a:xfrm>
            <a:off x="3777213" y="5699986"/>
            <a:ext cx="1712379" cy="367519"/>
          </a:xfrm>
          <a:prstGeom prst="flowChartTermina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конец</a:t>
            </a:r>
          </a:p>
        </p:txBody>
      </p:sp>
      <p:cxnSp>
        <p:nvCxnSpPr>
          <p:cNvPr id="73" name="Прямая со стрелкой 72"/>
          <p:cNvCxnSpPr>
            <a:stCxn id="50" idx="2"/>
            <a:endCxn id="51" idx="0"/>
          </p:cNvCxnSpPr>
          <p:nvPr/>
        </p:nvCxnSpPr>
        <p:spPr>
          <a:xfrm flipH="1">
            <a:off x="1794707" y="1981431"/>
            <a:ext cx="2477" cy="21207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1" idx="4"/>
            <a:endCxn id="52" idx="0"/>
          </p:cNvCxnSpPr>
          <p:nvPr/>
        </p:nvCxnSpPr>
        <p:spPr>
          <a:xfrm flipH="1">
            <a:off x="1792229" y="2552784"/>
            <a:ext cx="2479" cy="20805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52" idx="2"/>
            <a:endCxn id="54" idx="0"/>
          </p:cNvCxnSpPr>
          <p:nvPr/>
        </p:nvCxnSpPr>
        <p:spPr>
          <a:xfrm>
            <a:off x="1792228" y="3172927"/>
            <a:ext cx="1085" cy="30921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1801780" y="3990142"/>
            <a:ext cx="1392" cy="207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55" idx="2"/>
            <a:endCxn id="56" idx="0"/>
          </p:cNvCxnSpPr>
          <p:nvPr/>
        </p:nvCxnSpPr>
        <p:spPr>
          <a:xfrm flipH="1">
            <a:off x="1793467" y="4609295"/>
            <a:ext cx="1239" cy="207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56" idx="2"/>
            <a:endCxn id="57" idx="0"/>
          </p:cNvCxnSpPr>
          <p:nvPr/>
        </p:nvCxnSpPr>
        <p:spPr>
          <a:xfrm flipH="1">
            <a:off x="1792229" y="5228448"/>
            <a:ext cx="1239" cy="207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57" idx="2"/>
          </p:cNvCxnSpPr>
          <p:nvPr/>
        </p:nvCxnSpPr>
        <p:spPr>
          <a:xfrm>
            <a:off x="1792228" y="5847602"/>
            <a:ext cx="0" cy="30766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634078" y="6153151"/>
            <a:ext cx="1158151" cy="635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629845" y="3319857"/>
            <a:ext cx="4233" cy="283223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629844" y="3319856"/>
            <a:ext cx="1162384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54" idx="3"/>
          </p:cNvCxnSpPr>
          <p:nvPr/>
        </p:nvCxnSpPr>
        <p:spPr>
          <a:xfrm>
            <a:off x="2651981" y="3736141"/>
            <a:ext cx="57077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3229111" y="1888067"/>
            <a:ext cx="0" cy="18480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229111" y="1888067"/>
            <a:ext cx="140429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59" idx="0"/>
          </p:cNvCxnSpPr>
          <p:nvPr/>
        </p:nvCxnSpPr>
        <p:spPr>
          <a:xfrm>
            <a:off x="4633403" y="1888067"/>
            <a:ext cx="4955" cy="30817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59" idx="2"/>
            <a:endCxn id="61" idx="0"/>
          </p:cNvCxnSpPr>
          <p:nvPr/>
        </p:nvCxnSpPr>
        <p:spPr>
          <a:xfrm>
            <a:off x="4638357" y="2552785"/>
            <a:ext cx="0" cy="2080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61" idx="2"/>
            <a:endCxn id="60" idx="0"/>
          </p:cNvCxnSpPr>
          <p:nvPr/>
        </p:nvCxnSpPr>
        <p:spPr>
          <a:xfrm>
            <a:off x="4638357" y="3172926"/>
            <a:ext cx="0" cy="38594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60" idx="2"/>
            <a:endCxn id="70" idx="0"/>
          </p:cNvCxnSpPr>
          <p:nvPr/>
        </p:nvCxnSpPr>
        <p:spPr>
          <a:xfrm>
            <a:off x="4638357" y="3970959"/>
            <a:ext cx="0" cy="2249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71" idx="4"/>
            <a:endCxn id="72" idx="0"/>
          </p:cNvCxnSpPr>
          <p:nvPr/>
        </p:nvCxnSpPr>
        <p:spPr>
          <a:xfrm flipH="1">
            <a:off x="4633403" y="5383310"/>
            <a:ext cx="2479" cy="31667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3475254" y="3764916"/>
            <a:ext cx="449" cy="100711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472181" y="4765679"/>
            <a:ext cx="1171200" cy="6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71" idx="4"/>
            <a:endCxn id="70" idx="2"/>
          </p:cNvCxnSpPr>
          <p:nvPr/>
        </p:nvCxnSpPr>
        <p:spPr>
          <a:xfrm flipV="1">
            <a:off x="4635882" y="4609295"/>
            <a:ext cx="2476" cy="1680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3472181" y="3764916"/>
            <a:ext cx="305032" cy="92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474104" y="3758567"/>
            <a:ext cx="321600" cy="6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5794829" y="3758567"/>
            <a:ext cx="875" cy="10944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633403" y="4842519"/>
            <a:ext cx="1171200" cy="6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4623203" y="4831799"/>
            <a:ext cx="1301" cy="1945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869535" y="3820565"/>
            <a:ext cx="84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501586" y="3314329"/>
            <a:ext cx="84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нет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460500" y="482132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k mod 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428170" y="544452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k div 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6418" y="2351198"/>
            <a:ext cx="398356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b="1" u="sng" dirty="0">
                <a:solidFill>
                  <a:prstClr val="black"/>
                </a:solidFill>
              </a:rPr>
              <a:t>Значения переменных:</a:t>
            </a:r>
            <a:endParaRPr lang="en-US" sz="2133" b="1" u="sng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7573" y="2960407"/>
            <a:ext cx="65114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k 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16417" y="3572311"/>
            <a:ext cx="55496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i 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19153" y="4179337"/>
            <a:ext cx="284885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a = (</a:t>
            </a:r>
            <a:r>
              <a:rPr lang="ru-RU" sz="2667" dirty="0">
                <a:solidFill>
                  <a:prstClr val="black"/>
                </a:solidFill>
              </a:rPr>
              <a:t>  </a:t>
            </a:r>
            <a:r>
              <a:rPr lang="en-US" sz="2667" dirty="0">
                <a:solidFill>
                  <a:prstClr val="black"/>
                </a:solidFill>
              </a:rPr>
              <a:t>, </a:t>
            </a:r>
            <a:r>
              <a:rPr lang="ru-RU" sz="2667" dirty="0">
                <a:solidFill>
                  <a:prstClr val="black"/>
                </a:solidFill>
              </a:rPr>
              <a:t>  </a:t>
            </a:r>
            <a:r>
              <a:rPr lang="en-US" sz="2667" dirty="0">
                <a:solidFill>
                  <a:prstClr val="black"/>
                </a:solidFill>
              </a:rPr>
              <a:t>, </a:t>
            </a:r>
            <a:r>
              <a:rPr lang="ru-RU" sz="2667" dirty="0">
                <a:solidFill>
                  <a:prstClr val="black"/>
                </a:solidFill>
              </a:rPr>
              <a:t>  </a:t>
            </a:r>
            <a:r>
              <a:rPr lang="en-US" sz="2667" dirty="0">
                <a:solidFill>
                  <a:prstClr val="black"/>
                </a:solidFill>
              </a:rPr>
              <a:t>, 0, …)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68230" y="2962677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858728" y="2962680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4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9049230" y="2962676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5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4646" y="3573119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0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70903" y="4179337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0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9136027" y="4179953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0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497976" y="4179952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0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8768836" y="4179337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9130786" y="4179337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9497976" y="4183579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0176" y="3515113"/>
            <a:ext cx="1667221" cy="42838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66702" y="4149026"/>
            <a:ext cx="1865103" cy="50925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66702" y="4775776"/>
            <a:ext cx="1865103" cy="50925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869229" y="5394058"/>
            <a:ext cx="1865103" cy="50925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574446" y="3576947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8574446" y="3576216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8577595" y="3578373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8668227" y="2961636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0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3730" y="4796597"/>
            <a:ext cx="15863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n =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06999" y="4796597"/>
            <a:ext cx="3754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3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36225" y="5394057"/>
            <a:ext cx="112723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s = 12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1" y="4123626"/>
            <a:ext cx="2869745" cy="68277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136225" y="3489034"/>
            <a:ext cx="804059" cy="68277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0" grpId="1"/>
      <p:bldP spid="116" grpId="0"/>
      <p:bldP spid="116" grpId="1"/>
      <p:bldP spid="117" grpId="0"/>
      <p:bldP spid="117" grpId="1"/>
      <p:bldP spid="11" grpId="0"/>
      <p:bldP spid="11" grpId="1"/>
      <p:bldP spid="11" grpId="2"/>
      <p:bldP spid="12" grpId="0"/>
      <p:bldP spid="12" grpId="1"/>
      <p:bldP spid="118" grpId="0"/>
      <p:bldP spid="118" grpId="1"/>
      <p:bldP spid="119" grpId="0"/>
      <p:bldP spid="119" grpId="1"/>
      <p:bldP spid="120" grpId="0"/>
      <p:bldP spid="121" grpId="0"/>
      <p:bldP spid="123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25" grpId="0" animBg="1"/>
      <p:bldP spid="125" grpId="1" animBg="1"/>
      <p:bldP spid="125" grpId="2" animBg="1"/>
      <p:bldP spid="125" grpId="3" animBg="1"/>
      <p:bldP spid="125" grpId="4" animBg="1"/>
      <p:bldP spid="125" grpId="5" animBg="1"/>
      <p:bldP spid="126" grpId="0" animBg="1"/>
      <p:bldP spid="126" grpId="1" animBg="1"/>
      <p:bldP spid="126" grpId="2" animBg="1"/>
      <p:bldP spid="126" grpId="3" animBg="1"/>
      <p:bldP spid="126" grpId="4" animBg="1"/>
      <p:bldP spid="126" grpId="5" animBg="1"/>
      <p:bldP spid="128" grpId="0" animBg="1"/>
      <p:bldP spid="128" grpId="1" animBg="1"/>
      <p:bldP spid="128" grpId="2" animBg="1"/>
      <p:bldP spid="128" grpId="3" animBg="1"/>
      <p:bldP spid="128" grpId="4" animBg="1"/>
      <p:bldP spid="128" grpId="5" animBg="1"/>
      <p:bldP spid="130" grpId="0"/>
      <p:bldP spid="130" grpId="1"/>
      <p:bldP spid="131" grpId="0"/>
      <p:bldP spid="131" grpId="1"/>
      <p:bldP spid="132" grpId="0"/>
      <p:bldP spid="134" grpId="0"/>
      <p:bldP spid="17" grpId="0"/>
      <p:bldP spid="18" grpId="0"/>
      <p:bldP spid="19" grpId="0"/>
      <p:bldP spid="2" grpId="0" animBg="1"/>
      <p:bldP spid="2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527</Words>
  <Application>Microsoft Office PowerPoint</Application>
  <PresentationFormat>Широкоэкранный</PresentationFormat>
  <Paragraphs>154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Roboto Slab</vt:lpstr>
      <vt:lpstr>Times New Roman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2016-03-22T17:11:31Z</dcterms:created>
  <dcterms:modified xsi:type="dcterms:W3CDTF">2016-04-01T12:28:03Z</dcterms:modified>
</cp:coreProperties>
</file>