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10" r:id="rId1"/>
  </p:sldMasterIdLst>
  <p:notesMasterIdLst>
    <p:notesMasterId r:id="rId22"/>
  </p:notesMasterIdLst>
  <p:sldIdLst>
    <p:sldId id="256" r:id="rId2"/>
    <p:sldId id="276" r:id="rId3"/>
    <p:sldId id="277" r:id="rId4"/>
    <p:sldId id="278" r:id="rId5"/>
    <p:sldId id="260" r:id="rId6"/>
    <p:sldId id="261" r:id="rId7"/>
    <p:sldId id="262" r:id="rId8"/>
    <p:sldId id="263" r:id="rId9"/>
    <p:sldId id="265" r:id="rId10"/>
    <p:sldId id="266" r:id="rId11"/>
    <p:sldId id="264" r:id="rId12"/>
    <p:sldId id="273" r:id="rId13"/>
    <p:sldId id="267" r:id="rId14"/>
    <p:sldId id="268" r:id="rId15"/>
    <p:sldId id="269" r:id="rId16"/>
    <p:sldId id="270" r:id="rId17"/>
    <p:sldId id="271" r:id="rId18"/>
    <p:sldId id="272" r:id="rId19"/>
    <p:sldId id="275" r:id="rId20"/>
    <p:sldId id="274" r:id="rId21"/>
  </p:sldIdLst>
  <p:sldSz cx="14630400" cy="8229600"/>
  <p:notesSz cx="8229600" cy="14630400"/>
  <p:embeddedFontLst>
    <p:embeddedFont>
      <p:font typeface="Candara" pitchFamily="34"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345"/>
    <a:srgbClr val="001746"/>
    <a:srgbClr val="D1752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56" autoAdjust="0"/>
    <p:restoredTop sz="94610"/>
  </p:normalViewPr>
  <p:slideViewPr>
    <p:cSldViewPr snapToGrid="0" snapToObjects="1">
      <p:cViewPr varScale="1">
        <p:scale>
          <a:sx n="73" d="100"/>
          <a:sy n="73" d="100"/>
        </p:scale>
        <p:origin x="-283" y="-82"/>
      </p:cViewPr>
      <p:guideLst>
        <p:guide orient="horz" pos="2592"/>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57E3CCD1-F14B-454E-AC0B-295BA42E0780}" type="datetimeFigureOut">
              <a:rPr lang="ru-RU" smtClean="0"/>
              <a:t>07.01.2025</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E9F4037F-3C48-4C19-96C1-9BC0DF5D40F9}" type="slidenum">
              <a:rPr lang="ru-RU" smtClean="0"/>
              <a:t>‹#›</a:t>
            </a:fld>
            <a:endParaRPr lang="ru-RU"/>
          </a:p>
        </p:txBody>
      </p:sp>
    </p:spTree>
    <p:extLst>
      <p:ext uri="{BB962C8B-B14F-4D97-AF65-F5344CB8AC3E}">
        <p14:creationId xmlns:p14="http://schemas.microsoft.com/office/powerpoint/2010/main" val="82609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65760" y="274320"/>
            <a:ext cx="13913510" cy="724204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grpSp>
        <p:nvGrpSpPr>
          <p:cNvPr id="7" name="Group 9"/>
          <p:cNvGrpSpPr>
            <a:grpSpLocks noChangeAspect="1"/>
          </p:cNvGrpSpPr>
          <p:nvPr/>
        </p:nvGrpSpPr>
        <p:grpSpPr bwMode="hidden">
          <a:xfrm>
            <a:off x="338664" y="6424756"/>
            <a:ext cx="13957402" cy="1597896"/>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097280" y="1920240"/>
            <a:ext cx="12435840" cy="2136130"/>
          </a:xfrm>
        </p:spPr>
        <p:txBody>
          <a:bodyPr anchor="b">
            <a:normAutofit/>
          </a:bodyPr>
          <a:lstStyle>
            <a:lvl1pPr>
              <a:defRPr sz="63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94560" y="4267201"/>
            <a:ext cx="10241280" cy="1767840"/>
          </a:xfrm>
        </p:spPr>
        <p:txBody>
          <a:bodyPr>
            <a:normAutofit/>
          </a:bodyPr>
          <a:lstStyle>
            <a:lvl1pPr marL="0" indent="0" algn="ctr">
              <a:buNone/>
              <a:defRPr sz="29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4D8DEE8-7A87-4E01-8ADE-4C49CDD43F74}" type="datetime1">
              <a:rPr lang="en-US" smtClean="0"/>
              <a:pPr/>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65760" y="274320"/>
            <a:ext cx="13913510" cy="171175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sp>
        <p:nvSpPr>
          <p:cNvPr id="4" name="Date Placeholder 3"/>
          <p:cNvSpPr>
            <a:spLocks noGrp="1"/>
          </p:cNvSpPr>
          <p:nvPr>
            <p:ph type="dt" sz="half" idx="10"/>
          </p:nvPr>
        </p:nvSpPr>
        <p:spPr/>
        <p:txBody>
          <a:bodyPr/>
          <a:lstStyle/>
          <a:p>
            <a:fld id="{60578FA3-38AD-400D-A4D2-18E8EF129E5F}" type="datetime1">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grpSp>
        <p:nvGrpSpPr>
          <p:cNvPr id="15" name="Group 14"/>
          <p:cNvGrpSpPr>
            <a:grpSpLocks noChangeAspect="1"/>
          </p:cNvGrpSpPr>
          <p:nvPr/>
        </p:nvGrpSpPr>
        <p:grpSpPr bwMode="hidden">
          <a:xfrm>
            <a:off x="338664" y="857029"/>
            <a:ext cx="13957402" cy="1597896"/>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10607040" y="1737360"/>
            <a:ext cx="3291840" cy="5384800"/>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31520" y="1737360"/>
            <a:ext cx="9631680" cy="53848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2EFF424-F111-43CB-9C75-D52325012943}" type="datetime1">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65760" y="274320"/>
            <a:ext cx="13913510" cy="568391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sp>
        <p:nvSpPr>
          <p:cNvPr id="9" name="Freeform 14"/>
          <p:cNvSpPr>
            <a:spLocks/>
          </p:cNvSpPr>
          <p:nvPr/>
        </p:nvSpPr>
        <p:spPr bwMode="hidden">
          <a:xfrm>
            <a:off x="9675902" y="5044311"/>
            <a:ext cx="4602286" cy="856831"/>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130622" tIns="65311" rIns="130622" bIns="65311" numCol="1" anchor="t" anchorCtr="0" compatLnSpc="1">
            <a:prstTxWarp prst="textNoShape">
              <a:avLst/>
            </a:prstTxWarp>
          </a:bodyPr>
          <a:lstStyle/>
          <a:p>
            <a:endParaRPr lang="en-US"/>
          </a:p>
        </p:txBody>
      </p:sp>
      <p:sp>
        <p:nvSpPr>
          <p:cNvPr id="10" name="Freeform 18"/>
          <p:cNvSpPr>
            <a:spLocks/>
          </p:cNvSpPr>
          <p:nvPr/>
        </p:nvSpPr>
        <p:spPr bwMode="hidden">
          <a:xfrm>
            <a:off x="4190913" y="4890348"/>
            <a:ext cx="8871224" cy="102016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130622" tIns="65311" rIns="130622" bIns="65311" numCol="1" anchor="t" anchorCtr="0" compatLnSpc="1">
            <a:prstTxWarp prst="textNoShape">
              <a:avLst/>
            </a:prstTxWarp>
          </a:bodyPr>
          <a:lstStyle/>
          <a:p>
            <a:endParaRPr lang="en-US"/>
          </a:p>
        </p:txBody>
      </p:sp>
      <p:sp>
        <p:nvSpPr>
          <p:cNvPr id="11" name="Freeform 22"/>
          <p:cNvSpPr>
            <a:spLocks/>
          </p:cNvSpPr>
          <p:nvPr/>
        </p:nvSpPr>
        <p:spPr bwMode="hidden">
          <a:xfrm>
            <a:off x="4525965" y="4905075"/>
            <a:ext cx="8748768" cy="929126"/>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130622" tIns="65311" rIns="130622" bIns="65311" numCol="1" anchor="t" anchorCtr="0" compatLnSpc="1">
            <a:prstTxWarp prst="textNoShape">
              <a:avLst/>
            </a:prstTxWarp>
          </a:bodyPr>
          <a:lstStyle/>
          <a:p>
            <a:endParaRPr lang="en-US"/>
          </a:p>
        </p:txBody>
      </p:sp>
      <p:sp>
        <p:nvSpPr>
          <p:cNvPr id="12" name="Freeform 26"/>
          <p:cNvSpPr>
            <a:spLocks/>
          </p:cNvSpPr>
          <p:nvPr/>
        </p:nvSpPr>
        <p:spPr bwMode="hidden">
          <a:xfrm>
            <a:off x="8975182" y="4889009"/>
            <a:ext cx="5292800" cy="78185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130622" tIns="65311" rIns="130622" bIns="65311" numCol="1" anchor="t" anchorCtr="0" compatLnSpc="1">
            <a:prstTxWarp prst="textNoShape">
              <a:avLst/>
            </a:prstTxWarp>
          </a:bodyPr>
          <a:lstStyle/>
          <a:p>
            <a:endParaRPr lang="en-US"/>
          </a:p>
        </p:txBody>
      </p:sp>
      <p:sp useBgFill="1">
        <p:nvSpPr>
          <p:cNvPr id="13" name="Freeform 10"/>
          <p:cNvSpPr>
            <a:spLocks/>
          </p:cNvSpPr>
          <p:nvPr/>
        </p:nvSpPr>
        <p:spPr bwMode="hidden">
          <a:xfrm>
            <a:off x="338664" y="4870266"/>
            <a:ext cx="13957402" cy="1595849"/>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130622" tIns="65311" rIns="130622" bIns="65311" numCol="1" anchor="t" anchorCtr="0" compatLnSpc="1">
            <a:prstTxWarp prst="textNoShape">
              <a:avLst/>
            </a:prstTxWarp>
          </a:bodyPr>
          <a:lstStyle/>
          <a:p>
            <a:endParaRPr lang="en-US"/>
          </a:p>
        </p:txBody>
      </p:sp>
      <p:sp>
        <p:nvSpPr>
          <p:cNvPr id="2" name="Title 1"/>
          <p:cNvSpPr>
            <a:spLocks noGrp="1"/>
          </p:cNvSpPr>
          <p:nvPr>
            <p:ph type="title"/>
          </p:nvPr>
        </p:nvSpPr>
        <p:spPr>
          <a:xfrm>
            <a:off x="1104051" y="2956272"/>
            <a:ext cx="12435840" cy="1828800"/>
          </a:xfrm>
        </p:spPr>
        <p:txBody>
          <a:bodyPr anchor="t">
            <a:normAutofit/>
          </a:bodyPr>
          <a:lstStyle>
            <a:lvl1pPr algn="ctr">
              <a:defRPr sz="6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187784" y="1724938"/>
            <a:ext cx="10268374" cy="1127761"/>
          </a:xfrm>
        </p:spPr>
        <p:txBody>
          <a:bodyPr anchor="b">
            <a:normAutofit/>
          </a:bodyPr>
          <a:lstStyle>
            <a:lvl1pPr marL="0" indent="0" algn="ctr">
              <a:buNone/>
              <a:defRPr sz="2900">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8BBF0-342D-409A-9C0A-B1B451E92883}" type="datetime1">
              <a:rPr lang="en-US" smtClean="0"/>
              <a:pPr/>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45DA190-4BDC-4D39-B5BB-A14B3E8B1B3D}" type="datetime1">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9" name="Content Placeholder 8"/>
          <p:cNvSpPr>
            <a:spLocks noGrp="1"/>
          </p:cNvSpPr>
          <p:nvPr>
            <p:ph sz="quarter" idx="13"/>
          </p:nvPr>
        </p:nvSpPr>
        <p:spPr>
          <a:xfrm>
            <a:off x="1082648" y="3215030"/>
            <a:ext cx="6115507" cy="413674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7432243" y="3215030"/>
            <a:ext cx="6115507" cy="413674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82650" y="3213737"/>
            <a:ext cx="6115507" cy="767714"/>
          </a:xfrm>
        </p:spPr>
        <p:txBody>
          <a:bodyPr anchor="ctr"/>
          <a:lstStyle>
            <a:lvl1pPr marL="0" indent="0" algn="ctr">
              <a:buNone/>
              <a:defRPr sz="3400" b="0">
                <a:solidFill>
                  <a:schemeClr val="tx2"/>
                </a:solidFill>
                <a:latin typeface="+mj-lt"/>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ru-RU" smtClean="0"/>
              <a:t>Образец текста</a:t>
            </a:r>
          </a:p>
        </p:txBody>
      </p:sp>
      <p:sp>
        <p:nvSpPr>
          <p:cNvPr id="4" name="Content Placeholder 3"/>
          <p:cNvSpPr>
            <a:spLocks noGrp="1"/>
          </p:cNvSpPr>
          <p:nvPr>
            <p:ph sz="half" idx="2"/>
          </p:nvPr>
        </p:nvSpPr>
        <p:spPr>
          <a:xfrm>
            <a:off x="1083732" y="4114800"/>
            <a:ext cx="6112088" cy="3236596"/>
          </a:xfrm>
        </p:spPr>
        <p:txBody>
          <a:bodyPr/>
          <a:lstStyle>
            <a:lvl1pPr>
              <a:defRPr sz="2900"/>
            </a:lvl1pPr>
            <a:lvl2pPr>
              <a:defRPr sz="2600"/>
            </a:lvl2pPr>
            <a:lvl3pPr>
              <a:defRPr sz="2300"/>
            </a:lvl3pPr>
            <a:lvl4pPr>
              <a:defRPr sz="2000"/>
            </a:lvl4pPr>
            <a:lvl5pPr>
              <a:defRPr sz="20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437120" y="3213736"/>
            <a:ext cx="6115507" cy="767714"/>
          </a:xfrm>
        </p:spPr>
        <p:txBody>
          <a:bodyPr anchor="ctr"/>
          <a:lstStyle>
            <a:lvl1pPr marL="0" indent="0" algn="ctr">
              <a:buNone/>
              <a:defRPr sz="3400" b="0" i="0">
                <a:solidFill>
                  <a:schemeClr val="tx2"/>
                </a:solidFill>
                <a:latin typeface="+mj-lt"/>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ru-RU" smtClean="0"/>
              <a:t>Образец текста</a:t>
            </a:r>
          </a:p>
        </p:txBody>
      </p:sp>
      <p:sp>
        <p:nvSpPr>
          <p:cNvPr id="6" name="Content Placeholder 5"/>
          <p:cNvSpPr>
            <a:spLocks noGrp="1"/>
          </p:cNvSpPr>
          <p:nvPr>
            <p:ph sz="quarter" idx="4"/>
          </p:nvPr>
        </p:nvSpPr>
        <p:spPr>
          <a:xfrm>
            <a:off x="7432040" y="4114800"/>
            <a:ext cx="6115507" cy="3236596"/>
          </a:xfrm>
        </p:spPr>
        <p:txBody>
          <a:bodyPr/>
          <a:lstStyle>
            <a:lvl1pPr>
              <a:defRPr sz="2900"/>
            </a:lvl1pPr>
            <a:lvl2pPr>
              <a:defRPr sz="2600"/>
            </a:lvl2pPr>
            <a:lvl3pPr>
              <a:defRPr sz="2300"/>
            </a:lvl3pPr>
            <a:lvl4pPr>
              <a:defRPr sz="2000"/>
            </a:lvl4pPr>
            <a:lvl5pPr>
              <a:defRPr sz="20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CF13737-8506-438E-ABC0-0BE7E06DCCA6}" type="datetime1">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65760" y="274320"/>
            <a:ext cx="13913510" cy="171175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grpSp>
        <p:nvGrpSpPr>
          <p:cNvPr id="6" name="Group 5"/>
          <p:cNvGrpSpPr>
            <a:grpSpLocks noChangeAspect="1"/>
          </p:cNvGrpSpPr>
          <p:nvPr/>
        </p:nvGrpSpPr>
        <p:grpSpPr bwMode="hidden">
          <a:xfrm>
            <a:off x="338664" y="857029"/>
            <a:ext cx="13957402" cy="1595849"/>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41D58AA-1C84-40C9-BFEE-631CCB17636C}" type="datetime1">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65760" y="274320"/>
            <a:ext cx="13913510" cy="171175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sp>
        <p:nvSpPr>
          <p:cNvPr id="5" name="Date Placeholder 4"/>
          <p:cNvSpPr>
            <a:spLocks noGrp="1"/>
          </p:cNvSpPr>
          <p:nvPr>
            <p:ph type="dt" sz="half" idx="10"/>
          </p:nvPr>
        </p:nvSpPr>
        <p:spPr/>
        <p:txBody>
          <a:bodyPr/>
          <a:lstStyle/>
          <a:p>
            <a:fld id="{936542C1-4E96-413B-B72E-6C4B39D85C9D}" type="datetime1">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
        <p:nvSpPr>
          <p:cNvPr id="4" name="Text Placeholder 3"/>
          <p:cNvSpPr>
            <a:spLocks noGrp="1"/>
          </p:cNvSpPr>
          <p:nvPr>
            <p:ph type="body" sz="half" idx="2"/>
          </p:nvPr>
        </p:nvSpPr>
        <p:spPr>
          <a:xfrm>
            <a:off x="1463040" y="4297681"/>
            <a:ext cx="5364480" cy="2286001"/>
          </a:xfrm>
        </p:spPr>
        <p:txBody>
          <a:bodyPr anchor="t">
            <a:normAutofit/>
          </a:bodyPr>
          <a:lstStyle>
            <a:lvl1pPr marL="0" indent="0">
              <a:spcBef>
                <a:spcPts val="0"/>
              </a:spcBef>
              <a:spcAft>
                <a:spcPts val="857"/>
              </a:spcAft>
              <a:buNone/>
              <a:defRPr sz="2600">
                <a:solidFill>
                  <a:schemeClr val="tx2"/>
                </a:solidFill>
              </a:defRPr>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ru-RU" smtClean="0"/>
              <a:t>Образец текста</a:t>
            </a:r>
          </a:p>
        </p:txBody>
      </p:sp>
      <p:grpSp>
        <p:nvGrpSpPr>
          <p:cNvPr id="2" name="Group 23"/>
          <p:cNvGrpSpPr>
            <a:grpSpLocks noChangeAspect="1"/>
          </p:cNvGrpSpPr>
          <p:nvPr/>
        </p:nvGrpSpPr>
        <p:grpSpPr bwMode="hidden">
          <a:xfrm>
            <a:off x="338664" y="857029"/>
            <a:ext cx="13957402" cy="1597896"/>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463040" y="2743200"/>
            <a:ext cx="5364480" cy="1503274"/>
          </a:xfrm>
        </p:spPr>
        <p:txBody>
          <a:bodyPr anchor="b">
            <a:noAutofit/>
          </a:bodyPr>
          <a:lstStyle>
            <a:lvl1pPr algn="l">
              <a:defRPr sz="46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443139" y="2194560"/>
            <a:ext cx="6246522" cy="4572000"/>
          </a:xfrm>
        </p:spPr>
        <p:txBody>
          <a:bodyPr anchor="ctr"/>
          <a:lstStyle>
            <a:lvl1pPr>
              <a:buClr>
                <a:schemeClr val="bg1"/>
              </a:buClr>
              <a:defRPr sz="3100">
                <a:solidFill>
                  <a:schemeClr val="tx2"/>
                </a:solidFill>
              </a:defRPr>
            </a:lvl1pPr>
            <a:lvl2pPr>
              <a:buClr>
                <a:schemeClr val="bg1"/>
              </a:buClr>
              <a:defRPr sz="2900">
                <a:solidFill>
                  <a:schemeClr val="tx2"/>
                </a:solidFill>
              </a:defRPr>
            </a:lvl2pPr>
            <a:lvl3pPr>
              <a:buClr>
                <a:schemeClr val="bg1"/>
              </a:buClr>
              <a:defRPr sz="2600">
                <a:solidFill>
                  <a:schemeClr val="tx2"/>
                </a:solidFill>
              </a:defRPr>
            </a:lvl3pPr>
            <a:lvl4pPr>
              <a:buClr>
                <a:schemeClr val="bg1"/>
              </a:buClr>
              <a:defRPr sz="2300">
                <a:solidFill>
                  <a:schemeClr val="tx2"/>
                </a:solidFill>
              </a:defRPr>
            </a:lvl4pPr>
            <a:lvl5pPr>
              <a:buClr>
                <a:schemeClr val="bg1"/>
              </a:buClr>
              <a:defRPr sz="2300">
                <a:solidFill>
                  <a:schemeClr val="tx2"/>
                </a:solidFill>
              </a:defRPr>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65760" y="274320"/>
            <a:ext cx="13913510" cy="724204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grpSp>
        <p:nvGrpSpPr>
          <p:cNvPr id="9" name="Group 8"/>
          <p:cNvGrpSpPr>
            <a:grpSpLocks noChangeAspect="1"/>
          </p:cNvGrpSpPr>
          <p:nvPr/>
        </p:nvGrpSpPr>
        <p:grpSpPr bwMode="hidden">
          <a:xfrm>
            <a:off x="338664" y="6424756"/>
            <a:ext cx="13957402" cy="1597896"/>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798649" y="406400"/>
            <a:ext cx="6100232" cy="2915921"/>
          </a:xfrm>
        </p:spPr>
        <p:txBody>
          <a:bodyPr anchor="b">
            <a:normAutofit/>
          </a:bodyPr>
          <a:lstStyle>
            <a:lvl1pPr algn="l">
              <a:defRPr sz="40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7789334" y="3342640"/>
            <a:ext cx="6109547" cy="2905760"/>
          </a:xfrm>
        </p:spPr>
        <p:txBody>
          <a:bodyPr>
            <a:normAutofit/>
          </a:bodyPr>
          <a:lstStyle>
            <a:lvl1pPr marL="0" indent="0">
              <a:buNone/>
              <a:defRPr sz="2600">
                <a:solidFill>
                  <a:srgbClr val="FFFFFF"/>
                </a:solidFill>
              </a:defRPr>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542AA2-D442-471A-9D69-80392E1E581D}" type="datetime1">
              <a:rPr lang="en-US" smtClean="0"/>
              <a:pPr/>
              <a:t>1/7/2025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3" name="Picture Placeholder 2"/>
          <p:cNvSpPr>
            <a:spLocks noGrp="1"/>
          </p:cNvSpPr>
          <p:nvPr>
            <p:ph type="pic" idx="1"/>
          </p:nvPr>
        </p:nvSpPr>
        <p:spPr>
          <a:xfrm>
            <a:off x="1341120" y="1645920"/>
            <a:ext cx="5705856" cy="3511296"/>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4600">
                <a:solidFill>
                  <a:schemeClr val="bg1"/>
                </a:solidFill>
              </a:defRPr>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ru-RU" smtClean="0"/>
              <a:t>Вставка рисунка</a:t>
            </a:r>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65760" y="274320"/>
            <a:ext cx="13913510" cy="296265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p>
        </p:txBody>
      </p:sp>
      <p:grpSp>
        <p:nvGrpSpPr>
          <p:cNvPr id="8" name="Group 15"/>
          <p:cNvGrpSpPr>
            <a:grpSpLocks noChangeAspect="1"/>
          </p:cNvGrpSpPr>
          <p:nvPr/>
        </p:nvGrpSpPr>
        <p:grpSpPr bwMode="hidden">
          <a:xfrm>
            <a:off x="338664" y="2015315"/>
            <a:ext cx="13957402" cy="1595849"/>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731520" y="405993"/>
            <a:ext cx="13167360" cy="1503274"/>
          </a:xfrm>
          <a:prstGeom prst="rect">
            <a:avLst/>
          </a:prstGeom>
        </p:spPr>
        <p:txBody>
          <a:bodyPr vert="horz" lIns="130622" tIns="65311" rIns="130622" bIns="65311"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8261875" y="7500197"/>
            <a:ext cx="6058704" cy="438150"/>
          </a:xfrm>
          <a:prstGeom prst="rect">
            <a:avLst/>
          </a:prstGeom>
        </p:spPr>
        <p:txBody>
          <a:bodyPr vert="horz" lIns="130622" tIns="65311" rIns="130622" bIns="65311" rtlCol="0" anchor="ctr"/>
          <a:lstStyle>
            <a:lvl1pPr algn="r">
              <a:defRPr sz="1400">
                <a:solidFill>
                  <a:schemeClr val="tx2"/>
                </a:solidFill>
              </a:defRPr>
            </a:lvl1pPr>
          </a:lstStyle>
          <a:p>
            <a:fld id="{EC43563C-D9B3-4432-B336-144C997D6215}" type="datetime1">
              <a:rPr lang="en-US" smtClean="0"/>
              <a:pPr/>
              <a:t>1/7/2025</a:t>
            </a:fld>
            <a:endParaRPr lang="en-US" dirty="0"/>
          </a:p>
        </p:txBody>
      </p:sp>
      <p:sp>
        <p:nvSpPr>
          <p:cNvPr id="5" name="Footer Placeholder 4"/>
          <p:cNvSpPr>
            <a:spLocks noGrp="1"/>
          </p:cNvSpPr>
          <p:nvPr>
            <p:ph type="ftr" sz="quarter" idx="3"/>
          </p:nvPr>
        </p:nvSpPr>
        <p:spPr>
          <a:xfrm>
            <a:off x="309821" y="7500197"/>
            <a:ext cx="6058706" cy="438150"/>
          </a:xfrm>
          <a:prstGeom prst="rect">
            <a:avLst/>
          </a:prstGeom>
        </p:spPr>
        <p:txBody>
          <a:bodyPr vert="horz" lIns="130622" tIns="65311" rIns="130622" bIns="65311" rtlCol="0" anchor="ctr"/>
          <a:lstStyle>
            <a:lvl1pPr algn="l">
              <a:defRPr sz="1400">
                <a:solidFill>
                  <a:schemeClr val="tx2"/>
                </a:solidFill>
              </a:defRPr>
            </a:lvl1pPr>
          </a:lstStyle>
          <a:p>
            <a:endParaRPr lang="en-US" dirty="0"/>
          </a:p>
        </p:txBody>
      </p:sp>
      <p:sp>
        <p:nvSpPr>
          <p:cNvPr id="6" name="Slide Number Placeholder 5"/>
          <p:cNvSpPr>
            <a:spLocks noGrp="1"/>
          </p:cNvSpPr>
          <p:nvPr>
            <p:ph type="sldNum" sz="quarter" idx="4"/>
          </p:nvPr>
        </p:nvSpPr>
        <p:spPr>
          <a:xfrm>
            <a:off x="6385741" y="7500196"/>
            <a:ext cx="1858922" cy="438150"/>
          </a:xfrm>
          <a:prstGeom prst="rect">
            <a:avLst/>
          </a:prstGeom>
        </p:spPr>
        <p:txBody>
          <a:bodyPr vert="horz" lIns="130622" tIns="65311" rIns="130622" bIns="65311" rtlCol="0" anchor="ctr"/>
          <a:lstStyle>
            <a:lvl1pPr algn="ctr">
              <a:defRPr sz="1400">
                <a:solidFill>
                  <a:schemeClr val="tx2"/>
                </a:solidFill>
              </a:defRPr>
            </a:lvl1pPr>
          </a:lstStyle>
          <a:p>
            <a:pPr algn="r"/>
            <a:fld id="{F7886C9C-DC18-4195-8FD5-A50AA931D419}" type="slidenum">
              <a:rPr lang="en-US" smtClean="0"/>
              <a:pPr algn="r"/>
              <a:t>‹#›</a:t>
            </a:fld>
            <a:endParaRPr lang="en-US" dirty="0"/>
          </a:p>
        </p:txBody>
      </p:sp>
      <p:sp>
        <p:nvSpPr>
          <p:cNvPr id="3" name="Text Placeholder 2"/>
          <p:cNvSpPr>
            <a:spLocks noGrp="1"/>
          </p:cNvSpPr>
          <p:nvPr>
            <p:ph type="body" idx="1"/>
          </p:nvPr>
        </p:nvSpPr>
        <p:spPr>
          <a:xfrm>
            <a:off x="1395308" y="3210561"/>
            <a:ext cx="11853333" cy="4140835"/>
          </a:xfrm>
          <a:prstGeom prst="rect">
            <a:avLst/>
          </a:prstGeom>
        </p:spPr>
        <p:txBody>
          <a:bodyPr vert="horz" lIns="130622" tIns="65311" rIns="130622" bIns="6531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ctr" defTabSz="1306220" rtl="0" eaLnBrk="1" latinLnBrk="0" hangingPunct="1">
        <a:spcBef>
          <a:spcPct val="0"/>
        </a:spcBef>
        <a:buNone/>
        <a:defRPr sz="6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1866" indent="-391866" algn="l" defTabSz="1306220" rtl="0" eaLnBrk="1" latinLnBrk="0" hangingPunct="1">
        <a:spcBef>
          <a:spcPct val="20000"/>
        </a:spcBef>
        <a:buClr>
          <a:schemeClr val="accent1"/>
        </a:buClr>
        <a:buSzPct val="100000"/>
        <a:buFont typeface="Symbol" pitchFamily="18" charset="2"/>
        <a:buChar char=""/>
        <a:defRPr sz="3400" kern="1200">
          <a:solidFill>
            <a:schemeClr val="tx2"/>
          </a:solidFill>
          <a:latin typeface="+mn-lt"/>
          <a:ea typeface="+mn-ea"/>
          <a:cs typeface="+mn-cs"/>
        </a:defRPr>
      </a:lvl1pPr>
      <a:lvl2pPr marL="823192" indent="-391866" algn="l" defTabSz="1306220" rtl="0" eaLnBrk="1" latinLnBrk="0" hangingPunct="1">
        <a:spcBef>
          <a:spcPct val="20000"/>
        </a:spcBef>
        <a:buClr>
          <a:schemeClr val="accent1"/>
        </a:buClr>
        <a:buSzPct val="100000"/>
        <a:buFont typeface="Symbol" pitchFamily="18" charset="2"/>
        <a:buChar char=""/>
        <a:defRPr sz="3100" kern="1200">
          <a:solidFill>
            <a:schemeClr val="tx2"/>
          </a:solidFill>
          <a:latin typeface="+mn-lt"/>
          <a:ea typeface="+mn-ea"/>
          <a:cs typeface="+mn-cs"/>
        </a:defRPr>
      </a:lvl2pPr>
      <a:lvl3pPr marL="1222315" indent="-326555" algn="l" defTabSz="1306220" rtl="0" eaLnBrk="1" latinLnBrk="0" hangingPunct="1">
        <a:spcBef>
          <a:spcPct val="20000"/>
        </a:spcBef>
        <a:buClr>
          <a:schemeClr val="accent1"/>
        </a:buClr>
        <a:buSzPct val="100000"/>
        <a:buFont typeface="Symbol" pitchFamily="18" charset="2"/>
        <a:buChar char=""/>
        <a:defRPr sz="2900" kern="1200">
          <a:solidFill>
            <a:schemeClr val="tx2"/>
          </a:solidFill>
          <a:latin typeface="+mn-lt"/>
          <a:ea typeface="+mn-ea"/>
          <a:cs typeface="+mn-cs"/>
        </a:defRPr>
      </a:lvl3pPr>
      <a:lvl4pPr marL="1632776" indent="-326555" algn="l" defTabSz="1306220"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4pPr>
      <a:lvl5pPr marL="2089953" indent="-326555" algn="l" defTabSz="1306220" rtl="0" eaLnBrk="1" latinLnBrk="0" hangingPunct="1">
        <a:spcBef>
          <a:spcPct val="20000"/>
        </a:spcBef>
        <a:buClr>
          <a:schemeClr val="accent1"/>
        </a:buClr>
        <a:buSzPct val="100000"/>
        <a:buFont typeface="Symbol" pitchFamily="18" charset="2"/>
        <a:buChar char=""/>
        <a:defRPr sz="2300" kern="1200">
          <a:solidFill>
            <a:schemeClr val="tx2"/>
          </a:solidFill>
          <a:latin typeface="+mn-lt"/>
          <a:ea typeface="+mn-ea"/>
          <a:cs typeface="+mn-cs"/>
        </a:defRPr>
      </a:lvl5pPr>
      <a:lvl6pPr marL="2547130"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6pPr>
      <a:lvl7pPr marL="3004307"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7pPr>
      <a:lvl8pPr marL="3461484"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8pPr>
      <a:lvl9pPr marL="3918661"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9613" y="1642448"/>
            <a:ext cx="12435840" cy="2136130"/>
          </a:xfrm>
        </p:spPr>
        <p:txBody>
          <a:bodyPr>
            <a:noAutofit/>
          </a:bodyPr>
          <a:lstStyle/>
          <a:p>
            <a:r>
              <a:rPr lang="ru-RU" sz="8800" b="1" dirty="0" smtClean="0"/>
              <a:t>ЦИКЛЫ С УСЛОВИЕМ. </a:t>
            </a:r>
            <a:br>
              <a:rPr lang="ru-RU" sz="8800" b="1" dirty="0" smtClean="0"/>
            </a:br>
            <a:r>
              <a:rPr lang="ru-RU" sz="8800" b="1" dirty="0" smtClean="0"/>
              <a:t>ЦИКЛЫ С ПЕРЕМЕННОЙ</a:t>
            </a:r>
            <a:endParaRPr lang="ru-RU" sz="8800" b="1" dirty="0"/>
          </a:p>
        </p:txBody>
      </p:sp>
      <p:sp>
        <p:nvSpPr>
          <p:cNvPr id="5" name="Полилиния 4"/>
          <p:cNvSpPr/>
          <p:nvPr/>
        </p:nvSpPr>
        <p:spPr>
          <a:xfrm>
            <a:off x="363190" y="3085832"/>
            <a:ext cx="13988687" cy="3958435"/>
          </a:xfrm>
          <a:custGeom>
            <a:avLst/>
            <a:gdLst>
              <a:gd name="connsiteX0" fmla="*/ 0 w 13988687"/>
              <a:gd name="connsiteY0" fmla="*/ 3958435 h 3958435"/>
              <a:gd name="connsiteX1" fmla="*/ 4809066 w 13988687"/>
              <a:gd name="connsiteY1" fmla="*/ 1824835 h 3958435"/>
              <a:gd name="connsiteX2" fmla="*/ 9990666 w 13988687"/>
              <a:gd name="connsiteY2" fmla="*/ 3145635 h 3958435"/>
              <a:gd name="connsiteX3" fmla="*/ 12039600 w 13988687"/>
              <a:gd name="connsiteY3" fmla="*/ 859635 h 3958435"/>
              <a:gd name="connsiteX4" fmla="*/ 13817600 w 13988687"/>
              <a:gd name="connsiteY4" fmla="*/ 80701 h 3958435"/>
              <a:gd name="connsiteX5" fmla="*/ 13817600 w 13988687"/>
              <a:gd name="connsiteY5" fmla="*/ 63768 h 39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8687" h="3958435">
                <a:moveTo>
                  <a:pt x="0" y="3958435"/>
                </a:moveTo>
                <a:cubicBezTo>
                  <a:pt x="1571977" y="2959368"/>
                  <a:pt x="3143955" y="1960302"/>
                  <a:pt x="4809066" y="1824835"/>
                </a:cubicBezTo>
                <a:cubicBezTo>
                  <a:pt x="6474177" y="1689368"/>
                  <a:pt x="8785577" y="3306502"/>
                  <a:pt x="9990666" y="3145635"/>
                </a:cubicBezTo>
                <a:cubicBezTo>
                  <a:pt x="11195755" y="2984768"/>
                  <a:pt x="11401778" y="1370457"/>
                  <a:pt x="12039600" y="859635"/>
                </a:cubicBezTo>
                <a:cubicBezTo>
                  <a:pt x="12677422" y="348813"/>
                  <a:pt x="13521267" y="213346"/>
                  <a:pt x="13817600" y="80701"/>
                </a:cubicBezTo>
                <a:cubicBezTo>
                  <a:pt x="14113933" y="-51944"/>
                  <a:pt x="13965766" y="5912"/>
                  <a:pt x="13817600" y="63768"/>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Полилиния 5"/>
          <p:cNvSpPr/>
          <p:nvPr/>
        </p:nvSpPr>
        <p:spPr>
          <a:xfrm>
            <a:off x="515590" y="3576899"/>
            <a:ext cx="13988687" cy="3958435"/>
          </a:xfrm>
          <a:custGeom>
            <a:avLst/>
            <a:gdLst>
              <a:gd name="connsiteX0" fmla="*/ 0 w 13988687"/>
              <a:gd name="connsiteY0" fmla="*/ 3958435 h 3958435"/>
              <a:gd name="connsiteX1" fmla="*/ 4809066 w 13988687"/>
              <a:gd name="connsiteY1" fmla="*/ 1824835 h 3958435"/>
              <a:gd name="connsiteX2" fmla="*/ 9990666 w 13988687"/>
              <a:gd name="connsiteY2" fmla="*/ 3145635 h 3958435"/>
              <a:gd name="connsiteX3" fmla="*/ 12039600 w 13988687"/>
              <a:gd name="connsiteY3" fmla="*/ 859635 h 3958435"/>
              <a:gd name="connsiteX4" fmla="*/ 13817600 w 13988687"/>
              <a:gd name="connsiteY4" fmla="*/ 80701 h 3958435"/>
              <a:gd name="connsiteX5" fmla="*/ 13817600 w 13988687"/>
              <a:gd name="connsiteY5" fmla="*/ 63768 h 39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8687" h="3958435">
                <a:moveTo>
                  <a:pt x="0" y="3958435"/>
                </a:moveTo>
                <a:cubicBezTo>
                  <a:pt x="1571977" y="2959368"/>
                  <a:pt x="3143955" y="1960302"/>
                  <a:pt x="4809066" y="1824835"/>
                </a:cubicBezTo>
                <a:cubicBezTo>
                  <a:pt x="6474177" y="1689368"/>
                  <a:pt x="8785577" y="3306502"/>
                  <a:pt x="9990666" y="3145635"/>
                </a:cubicBezTo>
                <a:cubicBezTo>
                  <a:pt x="11195755" y="2984768"/>
                  <a:pt x="11401778" y="1370457"/>
                  <a:pt x="12039600" y="859635"/>
                </a:cubicBezTo>
                <a:cubicBezTo>
                  <a:pt x="12677422" y="348813"/>
                  <a:pt x="13521267" y="213346"/>
                  <a:pt x="13817600" y="80701"/>
                </a:cubicBezTo>
                <a:cubicBezTo>
                  <a:pt x="14113933" y="-51944"/>
                  <a:pt x="13965766" y="5912"/>
                  <a:pt x="13817600" y="63768"/>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61702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Цикл с переменной, или цикл с известным числом шагов (цикл </a:t>
            </a:r>
            <a:r>
              <a:rPr lang="ru-RU" dirty="0" err="1"/>
              <a:t>for</a:t>
            </a:r>
            <a:r>
              <a:rPr lang="ru-RU" dirty="0"/>
              <a:t>), используется для повторения определённой последовательности команд заданное количество раз. В языке </a:t>
            </a:r>
            <a:r>
              <a:rPr lang="ru-RU" dirty="0" err="1"/>
              <a:t>Python</a:t>
            </a:r>
            <a:r>
              <a:rPr lang="ru-RU" dirty="0"/>
              <a:t> для создания такого цикла используется конструкция </a:t>
            </a:r>
            <a:r>
              <a:rPr lang="ru-RU" dirty="0" err="1"/>
              <a:t>for</a:t>
            </a:r>
            <a:r>
              <a:rPr lang="ru-RU" dirty="0"/>
              <a:t>.</a:t>
            </a:r>
          </a:p>
          <a:p>
            <a:endParaRPr lang="ru-RU" dirty="0"/>
          </a:p>
        </p:txBody>
      </p:sp>
      <p:sp>
        <p:nvSpPr>
          <p:cNvPr id="3" name="Заголовок 2"/>
          <p:cNvSpPr>
            <a:spLocks noGrp="1"/>
          </p:cNvSpPr>
          <p:nvPr>
            <p:ph type="title"/>
          </p:nvPr>
        </p:nvSpPr>
        <p:spPr/>
        <p:txBody>
          <a:bodyPr/>
          <a:lstStyle/>
          <a:p>
            <a:r>
              <a:rPr lang="ru-RU" dirty="0" smtClean="0"/>
              <a:t>Цикл с переменной</a:t>
            </a:r>
            <a:endParaRPr lang="ru-RU" dirty="0"/>
          </a:p>
        </p:txBody>
      </p:sp>
    </p:spTree>
    <p:extLst>
      <p:ext uri="{BB962C8B-B14F-4D97-AF65-F5344CB8AC3E}">
        <p14:creationId xmlns:p14="http://schemas.microsoft.com/office/powerpoint/2010/main" val="26401807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algn="just"/>
            <a:r>
              <a:rPr lang="ru-RU" dirty="0"/>
              <a:t>Чтобы организовать циклическую структуру, используйте блок-схему цикла со счётчиком. В этой схеме перед выполнением первого шага цикла счётчику цикла присваивается начальное значение. Затем, если величина счётчика цикла не превышает конечное значение, выполняется группа действий, составляющих тело цикла. После выполнения тела цикла счётчик цикла изменяется на определённую величину (шаг изменения счётчика цикла h). Цикл продолжается до тех пор, пока счётчик цикла не станет больше конечного значения, после чего управление передаётся действию, следующему за циклом.</a:t>
            </a:r>
          </a:p>
          <a:p>
            <a:pPr algn="just"/>
            <a:endParaRPr lang="ru-RU" dirty="0"/>
          </a:p>
        </p:txBody>
      </p:sp>
      <p:sp>
        <p:nvSpPr>
          <p:cNvPr id="3" name="Заголовок 2"/>
          <p:cNvSpPr>
            <a:spLocks noGrp="1"/>
          </p:cNvSpPr>
          <p:nvPr>
            <p:ph type="title"/>
          </p:nvPr>
        </p:nvSpPr>
        <p:spPr/>
        <p:txBody>
          <a:bodyPr>
            <a:normAutofit fontScale="90000"/>
          </a:bodyPr>
          <a:lstStyle/>
          <a:p>
            <a:r>
              <a:rPr lang="ru-RU" dirty="0"/>
              <a:t>Как организовать циклическую структуру? </a:t>
            </a:r>
            <a:endParaRPr lang="ru-RU" dirty="0"/>
          </a:p>
        </p:txBody>
      </p:sp>
    </p:spTree>
    <p:extLst>
      <p:ext uri="{BB962C8B-B14F-4D97-AF65-F5344CB8AC3E}">
        <p14:creationId xmlns:p14="http://schemas.microsoft.com/office/powerpoint/2010/main" val="307130631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dirty="0" smtClean="0"/>
              <a:t>Цикл </a:t>
            </a:r>
            <a:r>
              <a:rPr lang="en-US" dirty="0"/>
              <a:t>while (</a:t>
            </a:r>
            <a:r>
              <a:rPr lang="ru-RU" dirty="0"/>
              <a:t>с предусловием):</a:t>
            </a:r>
          </a:p>
          <a:p>
            <a:pPr algn="just"/>
            <a:r>
              <a:rPr lang="en-US" dirty="0" err="1"/>
              <a:t>int</a:t>
            </a:r>
            <a:r>
              <a:rPr lang="en-US" dirty="0"/>
              <a:t> a = 0; while (a &lt; 5) { </a:t>
            </a:r>
            <a:r>
              <a:rPr lang="en-US" dirty="0" err="1"/>
              <a:t>System.out.println</a:t>
            </a:r>
            <a:r>
              <a:rPr lang="en-US" dirty="0"/>
              <a:t>(a); a++; } </a:t>
            </a:r>
            <a:r>
              <a:rPr lang="ru-RU" dirty="0"/>
              <a:t>Цикл </a:t>
            </a:r>
            <a:r>
              <a:rPr lang="en-US" dirty="0"/>
              <a:t>do…while (</a:t>
            </a:r>
            <a:r>
              <a:rPr lang="ru-RU" dirty="0"/>
              <a:t>с постусловием):</a:t>
            </a:r>
          </a:p>
          <a:p>
            <a:pPr algn="just"/>
            <a:r>
              <a:rPr lang="en-US" dirty="0" err="1"/>
              <a:t>int</a:t>
            </a:r>
            <a:r>
              <a:rPr lang="en-US" dirty="0"/>
              <a:t> a = 0; do { </a:t>
            </a:r>
            <a:r>
              <a:rPr lang="en-US" dirty="0" err="1"/>
              <a:t>System.out.println</a:t>
            </a:r>
            <a:r>
              <a:rPr lang="en-US" dirty="0"/>
              <a:t>(a); a++; } while (a &lt; 5); </a:t>
            </a:r>
            <a:r>
              <a:rPr lang="ru-RU" dirty="0"/>
              <a:t>Параметрический цикл </a:t>
            </a:r>
            <a:r>
              <a:rPr lang="en-US" dirty="0"/>
              <a:t>for:</a:t>
            </a:r>
          </a:p>
          <a:p>
            <a:pPr algn="just"/>
            <a:r>
              <a:rPr lang="en-US" dirty="0"/>
              <a:t>for (</a:t>
            </a:r>
            <a:r>
              <a:rPr lang="en-US" dirty="0" err="1"/>
              <a:t>int</a:t>
            </a:r>
            <a:r>
              <a:rPr lang="en-US" dirty="0"/>
              <a:t> i = 0; i &lt; 5; i++) { </a:t>
            </a:r>
            <a:r>
              <a:rPr lang="en-US" dirty="0" err="1"/>
              <a:t>System.out.println</a:t>
            </a:r>
            <a:r>
              <a:rPr lang="en-US" dirty="0"/>
              <a:t>(i); }</a:t>
            </a:r>
            <a:endParaRPr lang="ru-RU" dirty="0"/>
          </a:p>
        </p:txBody>
      </p:sp>
      <p:sp>
        <p:nvSpPr>
          <p:cNvPr id="3" name="Заголовок 2"/>
          <p:cNvSpPr>
            <a:spLocks noGrp="1"/>
          </p:cNvSpPr>
          <p:nvPr>
            <p:ph type="title"/>
          </p:nvPr>
        </p:nvSpPr>
        <p:spPr/>
        <p:txBody>
          <a:bodyPr/>
          <a:lstStyle/>
          <a:p>
            <a:r>
              <a:rPr lang="ru-RU" dirty="0" smtClean="0"/>
              <a:t>На </a:t>
            </a:r>
            <a:r>
              <a:rPr lang="ru-RU" dirty="0"/>
              <a:t>языке </a:t>
            </a:r>
            <a:r>
              <a:rPr lang="en-US" dirty="0"/>
              <a:t>Java</a:t>
            </a:r>
            <a:endParaRPr lang="ru-RU" dirty="0"/>
          </a:p>
        </p:txBody>
      </p:sp>
    </p:spTree>
    <p:extLst>
      <p:ext uri="{BB962C8B-B14F-4D97-AF65-F5344CB8AC3E}">
        <p14:creationId xmlns:p14="http://schemas.microsoft.com/office/powerpoint/2010/main" val="10620389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95308" y="3053806"/>
            <a:ext cx="11853333" cy="4140835"/>
          </a:xfrm>
        </p:spPr>
        <p:txBody>
          <a:bodyPr>
            <a:noAutofit/>
          </a:bodyPr>
          <a:lstStyle/>
          <a:p>
            <a:pPr algn="just"/>
            <a:r>
              <a:rPr lang="ru-RU" sz="1800" dirty="0" smtClean="0"/>
              <a:t>ключевую </a:t>
            </a:r>
            <a:r>
              <a:rPr lang="ru-RU" sz="1800" dirty="0"/>
              <a:t>роль играет переменная-параметр, которая автоматически увеличивается на единицу и служит счётчиком;</a:t>
            </a:r>
          </a:p>
          <a:p>
            <a:pPr algn="just"/>
            <a:r>
              <a:rPr lang="ru-RU" sz="1800" dirty="0"/>
              <a:t>этот цикл предназначен для выполнения инструкций определённое количество раз, которое известно заранее или определяется во время работы программы;</a:t>
            </a:r>
          </a:p>
          <a:p>
            <a:pPr algn="just"/>
            <a:r>
              <a:rPr lang="ru-RU" sz="1800" dirty="0"/>
              <a:t>число повторений определяется начальным и конечным значениями счётчика;</a:t>
            </a:r>
          </a:p>
          <a:p>
            <a:pPr algn="just"/>
            <a:r>
              <a:rPr lang="ru-RU" sz="1800" dirty="0"/>
              <a:t>инструкции между {} выполняются столько раз, сколько задано выражением (конечное значение минус начальное) + 1;</a:t>
            </a:r>
          </a:p>
          <a:p>
            <a:pPr algn="just"/>
            <a:r>
              <a:rPr lang="ru-RU" sz="1800" dirty="0"/>
              <a:t>если начальное значение больше конечного, то инструкции не будут выполнены ни разу;</a:t>
            </a:r>
          </a:p>
          <a:p>
            <a:pPr algn="just"/>
            <a:r>
              <a:rPr lang="ru-RU" sz="1800" dirty="0"/>
              <a:t>переменная-счётчик должна иметь порядковый тип (обычно </a:t>
            </a:r>
            <a:r>
              <a:rPr lang="ru-RU" sz="1800" dirty="0" err="1"/>
              <a:t>integer</a:t>
            </a:r>
            <a:r>
              <a:rPr lang="ru-RU" sz="1800" dirty="0"/>
              <a:t>);</a:t>
            </a:r>
          </a:p>
          <a:p>
            <a:pPr algn="just"/>
            <a:r>
              <a:rPr lang="ru-RU" sz="1800" dirty="0"/>
              <a:t>начальное и конечное значения параметра цикла могут быть константами, переменными или выражениями одного типа данных;</a:t>
            </a:r>
          </a:p>
          <a:p>
            <a:pPr algn="just"/>
            <a:r>
              <a:rPr lang="ru-RU" sz="1800" dirty="0"/>
              <a:t>изменение начального и конечного значений во время работы цикла не допускается;</a:t>
            </a:r>
          </a:p>
          <a:p>
            <a:pPr algn="just"/>
            <a:r>
              <a:rPr lang="ru-RU" sz="1800" dirty="0"/>
              <a:t>после успешного завершения оператора </a:t>
            </a:r>
            <a:r>
              <a:rPr lang="ru-RU" sz="1800" dirty="0" err="1"/>
              <a:t>for</a:t>
            </a:r>
            <a:r>
              <a:rPr lang="ru-RU" sz="1800" dirty="0"/>
              <a:t> значение параметра будет равно конечному значению;</a:t>
            </a:r>
          </a:p>
          <a:p>
            <a:pPr algn="just"/>
            <a:r>
              <a:rPr lang="ru-RU" sz="1800" dirty="0"/>
              <a:t>если оператор не был выполнен, значение параметра не определено;</a:t>
            </a:r>
          </a:p>
          <a:p>
            <a:pPr algn="just"/>
            <a:r>
              <a:rPr lang="ru-RU" sz="1800" dirty="0"/>
              <a:t>при изменении параметра на значение, отличное от 1, рекомендуется использовать циклы </a:t>
            </a:r>
            <a:r>
              <a:rPr lang="ru-RU" sz="1800" dirty="0" err="1"/>
              <a:t>while</a:t>
            </a:r>
            <a:r>
              <a:rPr lang="ru-RU" sz="1800" dirty="0"/>
              <a:t> или </a:t>
            </a:r>
            <a:r>
              <a:rPr lang="ru-RU" sz="1800" dirty="0" err="1"/>
              <a:t>do</a:t>
            </a:r>
            <a:r>
              <a:rPr lang="ru-RU" sz="1800" dirty="0"/>
              <a:t> </a:t>
            </a:r>
            <a:r>
              <a:rPr lang="ru-RU" sz="1800" dirty="0" err="1"/>
              <a:t>while</a:t>
            </a:r>
            <a:r>
              <a:rPr lang="ru-RU" sz="1800" dirty="0"/>
              <a:t>.</a:t>
            </a:r>
          </a:p>
          <a:p>
            <a:pPr algn="just"/>
            <a:endParaRPr lang="ru-RU" sz="1800" dirty="0"/>
          </a:p>
        </p:txBody>
      </p:sp>
      <p:sp>
        <p:nvSpPr>
          <p:cNvPr id="3" name="Заголовок 2"/>
          <p:cNvSpPr>
            <a:spLocks noGrp="1"/>
          </p:cNvSpPr>
          <p:nvPr>
            <p:ph type="title"/>
          </p:nvPr>
        </p:nvSpPr>
        <p:spPr/>
        <p:txBody>
          <a:bodyPr>
            <a:normAutofit/>
          </a:bodyPr>
          <a:lstStyle/>
          <a:p>
            <a:r>
              <a:rPr lang="ru-RU" dirty="0"/>
              <a:t>Особенности цикла с параметром</a:t>
            </a:r>
            <a:r>
              <a:rPr lang="ru-RU" dirty="0" smtClean="0"/>
              <a:t>:</a:t>
            </a:r>
            <a:endParaRPr lang="ru-RU" dirty="0"/>
          </a:p>
        </p:txBody>
      </p:sp>
    </p:spTree>
    <p:extLst>
      <p:ext uri="{BB962C8B-B14F-4D97-AF65-F5344CB8AC3E}">
        <p14:creationId xmlns:p14="http://schemas.microsoft.com/office/powerpoint/2010/main" val="24254033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95308" y="3213463"/>
            <a:ext cx="11853333" cy="4725762"/>
          </a:xfrm>
        </p:spPr>
        <p:txBody>
          <a:bodyPr>
            <a:normAutofit fontScale="55000" lnSpcReduction="20000"/>
          </a:bodyPr>
          <a:lstStyle/>
          <a:p>
            <a:pPr algn="just"/>
            <a:r>
              <a:rPr lang="ru-RU" sz="4400" dirty="0"/>
              <a:t>Цикл </a:t>
            </a:r>
            <a:r>
              <a:rPr lang="ru-RU" sz="4400" dirty="0" err="1"/>
              <a:t>For</a:t>
            </a:r>
            <a:r>
              <a:rPr lang="ru-RU" sz="4400" dirty="0"/>
              <a:t> уступает место другим циклам в ситуациях, когда требуется выполнение определённых условий или действий. В таких случаях используются циклы </a:t>
            </a:r>
            <a:r>
              <a:rPr lang="ru-RU" sz="4400" dirty="0" err="1"/>
              <a:t>While</a:t>
            </a:r>
            <a:r>
              <a:rPr lang="ru-RU" sz="4400" dirty="0"/>
              <a:t>, </a:t>
            </a:r>
            <a:r>
              <a:rPr lang="ru-RU" sz="4400" dirty="0" err="1"/>
              <a:t>Do</a:t>
            </a:r>
            <a:r>
              <a:rPr lang="ru-RU" sz="4400" dirty="0"/>
              <a:t> </a:t>
            </a:r>
            <a:r>
              <a:rPr lang="ru-RU" sz="4400" dirty="0" err="1"/>
              <a:t>While</a:t>
            </a:r>
            <a:r>
              <a:rPr lang="ru-RU" sz="4400" dirty="0"/>
              <a:t> и другие, так как они более точно соответствуют требованиям задачи и структуре программы</a:t>
            </a:r>
            <a:r>
              <a:rPr lang="ru-RU" sz="4400" dirty="0" smtClean="0"/>
              <a:t>.</a:t>
            </a:r>
          </a:p>
          <a:p>
            <a:pPr algn="just"/>
            <a:endParaRPr lang="ru-RU" sz="4400" dirty="0"/>
          </a:p>
          <a:p>
            <a:pPr algn="just"/>
            <a:r>
              <a:rPr lang="ru-RU" sz="4400" dirty="0"/>
              <a:t>Если количество повторений известно заранее, цикл </a:t>
            </a:r>
            <a:r>
              <a:rPr lang="ru-RU" sz="4400" dirty="0" err="1"/>
              <a:t>For</a:t>
            </a:r>
            <a:r>
              <a:rPr lang="ru-RU" sz="4400" dirty="0"/>
              <a:t> является идеальным решением. Циклы </a:t>
            </a:r>
            <a:r>
              <a:rPr lang="ru-RU" sz="4400" dirty="0" err="1"/>
              <a:t>While</a:t>
            </a:r>
            <a:r>
              <a:rPr lang="ru-RU" sz="4400" dirty="0"/>
              <a:t>… </a:t>
            </a:r>
            <a:r>
              <a:rPr lang="ru-RU" sz="4400" dirty="0" err="1"/>
              <a:t>do</a:t>
            </a:r>
            <a:r>
              <a:rPr lang="ru-RU" sz="4400" dirty="0"/>
              <a:t> и </a:t>
            </a:r>
            <a:r>
              <a:rPr lang="ru-RU" sz="4400" dirty="0" err="1"/>
              <a:t>Repeat</a:t>
            </a:r>
            <a:r>
              <a:rPr lang="ru-RU" sz="4400" dirty="0"/>
              <a:t>… </a:t>
            </a:r>
            <a:r>
              <a:rPr lang="ru-RU" sz="4400" dirty="0" err="1"/>
              <a:t>until</a:t>
            </a:r>
            <a:r>
              <a:rPr lang="ru-RU" sz="4400" dirty="0"/>
              <a:t> применяются для решения широкого класса задач, где итерации завершаются согласно определённому условию.</a:t>
            </a:r>
          </a:p>
          <a:p>
            <a:pPr algn="just"/>
            <a:r>
              <a:rPr lang="ru-RU" sz="4400" dirty="0"/>
              <a:t>Эти циклы используются для создания таблиц значений функций на заданных интервалах с заданным шагом. С их помощью можно вычислить бесконечные асимптотические ряды для тригонометрических функций и основание натурального логарифма с заданной точностью, а также найти квадратный корень из числа методом Герона и другие величины.</a:t>
            </a:r>
          </a:p>
          <a:p>
            <a:pPr algn="just"/>
            <a:endParaRPr lang="ru-RU" dirty="0"/>
          </a:p>
          <a:p>
            <a:endParaRPr lang="ru-RU" dirty="0"/>
          </a:p>
        </p:txBody>
      </p:sp>
      <p:sp>
        <p:nvSpPr>
          <p:cNvPr id="3" name="Заголовок 2"/>
          <p:cNvSpPr>
            <a:spLocks noGrp="1"/>
          </p:cNvSpPr>
          <p:nvPr>
            <p:ph type="title"/>
          </p:nvPr>
        </p:nvSpPr>
        <p:spPr/>
        <p:txBody>
          <a:bodyPr/>
          <a:lstStyle/>
          <a:p>
            <a:r>
              <a:rPr lang="ru-RU" dirty="0"/>
              <a:t>Цикл </a:t>
            </a:r>
            <a:r>
              <a:rPr lang="ru-RU" dirty="0" err="1"/>
              <a:t>For</a:t>
            </a:r>
            <a:endParaRPr lang="ru-RU" dirty="0"/>
          </a:p>
        </p:txBody>
      </p:sp>
    </p:spTree>
    <p:extLst>
      <p:ext uri="{BB962C8B-B14F-4D97-AF65-F5344CB8AC3E}">
        <p14:creationId xmlns:p14="http://schemas.microsoft.com/office/powerpoint/2010/main" val="39434163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r>
              <a:rPr lang="ru-RU" dirty="0"/>
              <a:t>Общее у циклов </a:t>
            </a:r>
            <a:r>
              <a:rPr lang="ru-RU" dirty="0" err="1"/>
              <a:t>While</a:t>
            </a:r>
            <a:r>
              <a:rPr lang="ru-RU" dirty="0"/>
              <a:t> и </a:t>
            </a:r>
            <a:r>
              <a:rPr lang="ru-RU" dirty="0" err="1"/>
              <a:t>Repeat</a:t>
            </a:r>
            <a:r>
              <a:rPr lang="ru-RU" dirty="0"/>
              <a:t>: оба являются циклами с предусловием, то есть условие проверяется перед выполнением тела цикла.</a:t>
            </a:r>
          </a:p>
          <a:p>
            <a:pPr algn="just"/>
            <a:r>
              <a:rPr lang="ru-RU" dirty="0"/>
              <a:t>Разница заключается в том, что цикл </a:t>
            </a:r>
            <a:r>
              <a:rPr lang="ru-RU" dirty="0" err="1"/>
              <a:t>While</a:t>
            </a:r>
            <a:r>
              <a:rPr lang="ru-RU" dirty="0"/>
              <a:t> использует логическое выражение для проверки условия продолжения, в то время как цикл </a:t>
            </a:r>
            <a:r>
              <a:rPr lang="ru-RU" dirty="0" err="1"/>
              <a:t>Repeat</a:t>
            </a:r>
            <a:r>
              <a:rPr lang="ru-RU" dirty="0"/>
              <a:t> использует булевское выражение. Кроме того, в цикле </a:t>
            </a:r>
            <a:r>
              <a:rPr lang="ru-RU" dirty="0" err="1"/>
              <a:t>While</a:t>
            </a:r>
            <a:r>
              <a:rPr lang="ru-RU" dirty="0"/>
              <a:t> тело цикла выполняется хотя бы один раз, а в цикле </a:t>
            </a:r>
            <a:r>
              <a:rPr lang="ru-RU" dirty="0" err="1"/>
              <a:t>Repeat</a:t>
            </a:r>
            <a:r>
              <a:rPr lang="ru-RU" dirty="0"/>
              <a:t> тело цикла может не выполниться ни разу.</a:t>
            </a:r>
          </a:p>
          <a:p>
            <a:pPr algn="just"/>
            <a:endParaRPr lang="ru-RU" dirty="0"/>
          </a:p>
        </p:txBody>
      </p:sp>
      <p:sp>
        <p:nvSpPr>
          <p:cNvPr id="3" name="Заголовок 2"/>
          <p:cNvSpPr>
            <a:spLocks noGrp="1"/>
          </p:cNvSpPr>
          <p:nvPr>
            <p:ph type="title"/>
          </p:nvPr>
        </p:nvSpPr>
        <p:spPr/>
        <p:txBody>
          <a:bodyPr>
            <a:normAutofit fontScale="90000"/>
          </a:bodyPr>
          <a:lstStyle/>
          <a:p>
            <a:r>
              <a:rPr lang="ru-RU" dirty="0"/>
              <a:t>Ф</a:t>
            </a:r>
            <a:r>
              <a:rPr lang="ru-RU" dirty="0" smtClean="0"/>
              <a:t>ормат </a:t>
            </a:r>
            <a:r>
              <a:rPr lang="ru-RU" dirty="0"/>
              <a:t>операторов циклов </a:t>
            </a:r>
            <a:r>
              <a:rPr lang="ru-RU" dirty="0" err="1"/>
              <a:t>While</a:t>
            </a:r>
            <a:r>
              <a:rPr lang="ru-RU" dirty="0"/>
              <a:t>... </a:t>
            </a:r>
            <a:r>
              <a:rPr lang="ru-RU" dirty="0" err="1"/>
              <a:t>do</a:t>
            </a:r>
            <a:r>
              <a:rPr lang="ru-RU" dirty="0"/>
              <a:t> и </a:t>
            </a:r>
            <a:r>
              <a:rPr lang="ru-RU" dirty="0" err="1"/>
              <a:t>Repeat</a:t>
            </a:r>
            <a:r>
              <a:rPr lang="ru-RU" dirty="0"/>
              <a:t>... </a:t>
            </a:r>
            <a:r>
              <a:rPr lang="ru-RU" dirty="0" err="1"/>
              <a:t>until</a:t>
            </a:r>
            <a:endParaRPr lang="ru-RU" dirty="0"/>
          </a:p>
        </p:txBody>
      </p:sp>
    </p:spTree>
    <p:extLst>
      <p:ext uri="{BB962C8B-B14F-4D97-AF65-F5344CB8AC3E}">
        <p14:creationId xmlns:p14="http://schemas.microsoft.com/office/powerpoint/2010/main" val="14079418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93972" y="3116128"/>
            <a:ext cx="7239239" cy="4140835"/>
          </a:xfrm>
        </p:spPr>
        <p:txBody>
          <a:bodyPr>
            <a:normAutofit/>
          </a:bodyPr>
          <a:lstStyle/>
          <a:p>
            <a:pPr algn="just"/>
            <a:r>
              <a:rPr lang="ru-RU" dirty="0" smtClean="0"/>
              <a:t>Проверяет </a:t>
            </a:r>
            <a:r>
              <a:rPr lang="ru-RU" dirty="0"/>
              <a:t>условие перед выполнением тела цикла.</a:t>
            </a:r>
          </a:p>
          <a:p>
            <a:pPr algn="just"/>
            <a:r>
              <a:rPr lang="ru-RU" dirty="0"/>
              <a:t>Тело цикла выполняется хотя бы один раз.</a:t>
            </a:r>
          </a:p>
          <a:p>
            <a:pPr algn="just"/>
            <a:r>
              <a:rPr lang="ru-RU" dirty="0"/>
              <a:t>Может использоваться для задач, где количество повторений заранее неизвестно</a:t>
            </a:r>
            <a:r>
              <a:rPr lang="ru-RU" dirty="0" smtClean="0"/>
              <a:t>.</a:t>
            </a:r>
            <a:endParaRPr lang="ru-RU" dirty="0"/>
          </a:p>
        </p:txBody>
      </p:sp>
      <p:sp>
        <p:nvSpPr>
          <p:cNvPr id="3" name="Заголовок 2"/>
          <p:cNvSpPr>
            <a:spLocks noGrp="1"/>
          </p:cNvSpPr>
          <p:nvPr>
            <p:ph type="title"/>
          </p:nvPr>
        </p:nvSpPr>
        <p:spPr/>
        <p:txBody>
          <a:bodyPr/>
          <a:lstStyle/>
          <a:p>
            <a:r>
              <a:rPr lang="ru-RU" dirty="0"/>
              <a:t>О</a:t>
            </a:r>
            <a:r>
              <a:rPr lang="ru-RU" dirty="0" smtClean="0"/>
              <a:t>собенности </a:t>
            </a:r>
            <a:r>
              <a:rPr lang="ru-RU" dirty="0"/>
              <a:t>цикла</a:t>
            </a:r>
            <a:r>
              <a:rPr lang="ru-RU" b="1" dirty="0"/>
              <a:t> </a:t>
            </a:r>
            <a:r>
              <a:rPr lang="en-US" b="1" i="1" dirty="0"/>
              <a:t>While... do</a:t>
            </a:r>
            <a:endParaRPr lang="ru-RU" dirty="0"/>
          </a:p>
        </p:txBody>
      </p:sp>
      <p:sp>
        <p:nvSpPr>
          <p:cNvPr id="4" name="Объект 1"/>
          <p:cNvSpPr txBox="1">
            <a:spLocks/>
          </p:cNvSpPr>
          <p:nvPr/>
        </p:nvSpPr>
        <p:spPr>
          <a:xfrm>
            <a:off x="8817430" y="5375323"/>
            <a:ext cx="5342708" cy="240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30622" tIns="65311" rIns="130622" bIns="65311" rtlCol="0">
            <a:normAutofit lnSpcReduction="10000"/>
          </a:bodyPr>
          <a:lstStyle>
            <a:lvl1pPr marL="391866" indent="-391866" algn="l" defTabSz="1306220" rtl="0" eaLnBrk="1" latinLnBrk="0" hangingPunct="1">
              <a:spcBef>
                <a:spcPct val="20000"/>
              </a:spcBef>
              <a:buClr>
                <a:schemeClr val="accent1"/>
              </a:buClr>
              <a:buSzPct val="100000"/>
              <a:buFont typeface="Symbol" pitchFamily="18" charset="2"/>
              <a:buChar char=""/>
              <a:defRPr sz="3400" kern="1200">
                <a:solidFill>
                  <a:schemeClr val="tx2"/>
                </a:solidFill>
                <a:latin typeface="+mn-lt"/>
                <a:ea typeface="+mn-ea"/>
                <a:cs typeface="+mn-cs"/>
              </a:defRPr>
            </a:lvl1pPr>
            <a:lvl2pPr marL="823192" indent="-391866" algn="l" defTabSz="1306220" rtl="0" eaLnBrk="1" latinLnBrk="0" hangingPunct="1">
              <a:spcBef>
                <a:spcPct val="20000"/>
              </a:spcBef>
              <a:buClr>
                <a:schemeClr val="accent1"/>
              </a:buClr>
              <a:buSzPct val="100000"/>
              <a:buFont typeface="Symbol" pitchFamily="18" charset="2"/>
              <a:buChar char=""/>
              <a:defRPr sz="3100" kern="1200">
                <a:solidFill>
                  <a:schemeClr val="tx2"/>
                </a:solidFill>
                <a:latin typeface="+mn-lt"/>
                <a:ea typeface="+mn-ea"/>
                <a:cs typeface="+mn-cs"/>
              </a:defRPr>
            </a:lvl2pPr>
            <a:lvl3pPr marL="1222315" indent="-326555" algn="l" defTabSz="1306220" rtl="0" eaLnBrk="1" latinLnBrk="0" hangingPunct="1">
              <a:spcBef>
                <a:spcPct val="20000"/>
              </a:spcBef>
              <a:buClr>
                <a:schemeClr val="accent1"/>
              </a:buClr>
              <a:buSzPct val="100000"/>
              <a:buFont typeface="Symbol" pitchFamily="18" charset="2"/>
              <a:buChar char=""/>
              <a:defRPr sz="2900" kern="1200">
                <a:solidFill>
                  <a:schemeClr val="tx2"/>
                </a:solidFill>
                <a:latin typeface="+mn-lt"/>
                <a:ea typeface="+mn-ea"/>
                <a:cs typeface="+mn-cs"/>
              </a:defRPr>
            </a:lvl3pPr>
            <a:lvl4pPr marL="1632776" indent="-326555" algn="l" defTabSz="1306220"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4pPr>
            <a:lvl5pPr marL="2089953" indent="-326555" algn="l" defTabSz="1306220" rtl="0" eaLnBrk="1" latinLnBrk="0" hangingPunct="1">
              <a:spcBef>
                <a:spcPct val="20000"/>
              </a:spcBef>
              <a:buClr>
                <a:schemeClr val="accent1"/>
              </a:buClr>
              <a:buSzPct val="100000"/>
              <a:buFont typeface="Symbol" pitchFamily="18" charset="2"/>
              <a:buChar char=""/>
              <a:defRPr sz="2300" kern="1200">
                <a:solidFill>
                  <a:schemeClr val="tx2"/>
                </a:solidFill>
                <a:latin typeface="+mn-lt"/>
                <a:ea typeface="+mn-ea"/>
                <a:cs typeface="+mn-cs"/>
              </a:defRPr>
            </a:lvl5pPr>
            <a:lvl6pPr marL="2547130"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6pPr>
            <a:lvl7pPr marL="3004307"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7pPr>
            <a:lvl8pPr marL="3461484"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8pPr>
            <a:lvl9pPr marL="3918661" indent="-326555" algn="l" defTabSz="1306220" rtl="0" eaLnBrk="1" latinLnBrk="0" hangingPunct="1">
              <a:spcBef>
                <a:spcPts val="549"/>
              </a:spcBef>
              <a:buClr>
                <a:schemeClr val="accent1"/>
              </a:buClr>
              <a:buFont typeface="Symbol" pitchFamily="18" charset="2"/>
              <a:buChar char="*"/>
              <a:defRPr sz="2000" kern="1200">
                <a:solidFill>
                  <a:schemeClr val="tx2"/>
                </a:solidFill>
                <a:latin typeface="+mn-lt"/>
                <a:ea typeface="+mn-ea"/>
                <a:cs typeface="+mn-cs"/>
              </a:defRPr>
            </a:lvl9pPr>
          </a:lstStyle>
          <a:p>
            <a:pPr marL="0" indent="0">
              <a:buFont typeface="Symbol" pitchFamily="18" charset="2"/>
              <a:buNone/>
            </a:pPr>
            <a:r>
              <a:rPr lang="ru-RU" b="1" dirty="0" smtClean="0"/>
              <a:t>i = 0 </a:t>
            </a:r>
          </a:p>
          <a:p>
            <a:pPr marL="0" indent="0">
              <a:buFont typeface="Symbol" pitchFamily="18" charset="2"/>
              <a:buNone/>
            </a:pPr>
            <a:r>
              <a:rPr lang="ru-RU" b="1" dirty="0" err="1" smtClean="0"/>
              <a:t>while</a:t>
            </a:r>
            <a:r>
              <a:rPr lang="ru-RU" b="1" dirty="0" smtClean="0"/>
              <a:t> i &lt; 5: </a:t>
            </a:r>
          </a:p>
          <a:p>
            <a:pPr marL="0" indent="0">
              <a:buFont typeface="Symbol" pitchFamily="18" charset="2"/>
              <a:buNone/>
            </a:pPr>
            <a:r>
              <a:rPr lang="ru-RU" b="1" dirty="0" err="1" smtClean="0"/>
              <a:t>print</a:t>
            </a:r>
            <a:r>
              <a:rPr lang="ru-RU" b="1" dirty="0" smtClean="0"/>
              <a:t>(</a:t>
            </a:r>
            <a:r>
              <a:rPr lang="ru-RU" b="1" dirty="0" err="1" smtClean="0"/>
              <a:t>f"Повторение</a:t>
            </a:r>
            <a:r>
              <a:rPr lang="ru-RU" b="1" dirty="0" smtClean="0"/>
              <a:t> {i+1}")</a:t>
            </a:r>
          </a:p>
          <a:p>
            <a:pPr marL="0" indent="0">
              <a:buFont typeface="Symbol" pitchFamily="18" charset="2"/>
              <a:buNone/>
            </a:pPr>
            <a:r>
              <a:rPr lang="ru-RU" b="1" dirty="0" smtClean="0"/>
              <a:t>i += 1 </a:t>
            </a:r>
            <a:endParaRPr lang="ru-RU" b="1" dirty="0"/>
          </a:p>
        </p:txBody>
      </p:sp>
      <p:sp>
        <p:nvSpPr>
          <p:cNvPr id="5" name="Заголовок 2"/>
          <p:cNvSpPr txBox="1">
            <a:spLocks/>
          </p:cNvSpPr>
          <p:nvPr/>
        </p:nvSpPr>
        <p:spPr>
          <a:xfrm>
            <a:off x="9483633" y="4255182"/>
            <a:ext cx="3640183" cy="1503274"/>
          </a:xfrm>
          <a:prstGeom prst="rect">
            <a:avLst/>
          </a:prstGeom>
        </p:spPr>
        <p:txBody>
          <a:bodyPr vert="horz" lIns="130622" tIns="65311" rIns="130622" bIns="65311" rtlCol="0" anchor="ctr">
            <a:normAutofit/>
          </a:bodyPr>
          <a:lstStyle>
            <a:lvl1pPr algn="ctr" defTabSz="1306220" rtl="0" eaLnBrk="1" latinLnBrk="0" hangingPunct="1">
              <a:spcBef>
                <a:spcPct val="0"/>
              </a:spcBef>
              <a:buNone/>
              <a:defRPr sz="6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dirty="0" smtClean="0">
                <a:solidFill>
                  <a:schemeClr val="accent5"/>
                </a:solidFill>
              </a:rPr>
              <a:t>ПРИМЕР</a:t>
            </a:r>
            <a:endParaRPr lang="ru-RU" sz="4000" dirty="0">
              <a:solidFill>
                <a:schemeClr val="accent5"/>
              </a:solidFill>
            </a:endParaRPr>
          </a:p>
        </p:txBody>
      </p:sp>
    </p:spTree>
    <p:extLst>
      <p:ext uri="{BB962C8B-B14F-4D97-AF65-F5344CB8AC3E}">
        <p14:creationId xmlns:p14="http://schemas.microsoft.com/office/powerpoint/2010/main" val="41782966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smtClean="0"/>
              <a:t>Гарантированное </a:t>
            </a:r>
            <a:r>
              <a:rPr lang="ru-RU" dirty="0"/>
              <a:t>выполнение блока хотя бы один раз.</a:t>
            </a:r>
          </a:p>
          <a:p>
            <a:pPr algn="just"/>
            <a:r>
              <a:rPr lang="ru-RU" dirty="0"/>
              <a:t>Лаконичность кода при определённых сценариях использования.</a:t>
            </a:r>
          </a:p>
          <a:p>
            <a:pPr algn="just"/>
            <a:r>
              <a:rPr lang="ru-RU" dirty="0"/>
              <a:t>Однако этот цикл может быть менее очевидным для новичков и требует более сложной логики программы в некоторых ситуациях.</a:t>
            </a:r>
          </a:p>
          <a:p>
            <a:pPr algn="just"/>
            <a:endParaRPr lang="ru-RU" dirty="0"/>
          </a:p>
        </p:txBody>
      </p:sp>
      <p:sp>
        <p:nvSpPr>
          <p:cNvPr id="3" name="Заголовок 2"/>
          <p:cNvSpPr>
            <a:spLocks noGrp="1"/>
          </p:cNvSpPr>
          <p:nvPr>
            <p:ph type="title"/>
          </p:nvPr>
        </p:nvSpPr>
        <p:spPr/>
        <p:txBody>
          <a:bodyPr/>
          <a:lstStyle/>
          <a:p>
            <a:r>
              <a:rPr lang="ru-RU" dirty="0"/>
              <a:t>О</a:t>
            </a:r>
            <a:r>
              <a:rPr lang="ru-RU" dirty="0" smtClean="0"/>
              <a:t>собенности </a:t>
            </a:r>
            <a:r>
              <a:rPr lang="ru-RU" dirty="0"/>
              <a:t>цикла</a:t>
            </a:r>
            <a:r>
              <a:rPr lang="ru-RU" b="1" dirty="0"/>
              <a:t> </a:t>
            </a:r>
            <a:r>
              <a:rPr lang="en-US" b="1" i="1" dirty="0"/>
              <a:t>Repeat... until</a:t>
            </a:r>
            <a:endParaRPr lang="ru-RU" dirty="0"/>
          </a:p>
        </p:txBody>
      </p:sp>
    </p:spTree>
    <p:extLst>
      <p:ext uri="{BB962C8B-B14F-4D97-AF65-F5344CB8AC3E}">
        <p14:creationId xmlns:p14="http://schemas.microsoft.com/office/powerpoint/2010/main" val="28593765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algn="just"/>
            <a:r>
              <a:rPr lang="ru-RU" dirty="0"/>
              <a:t>Циклы с условием и переменной используются для повторения действий в зависимости от изменения значения переменной. Они применяются, когда количество повторений заранее неизвестно и зависит от значения переменной, которая изменяется в теле цикла.</a:t>
            </a:r>
          </a:p>
          <a:p>
            <a:pPr algn="just"/>
            <a:r>
              <a:rPr lang="ru-RU" dirty="0"/>
              <a:t>В </a:t>
            </a:r>
            <a:r>
              <a:rPr lang="ru-RU" dirty="0" err="1"/>
              <a:t>Python</a:t>
            </a:r>
            <a:r>
              <a:rPr lang="ru-RU" dirty="0"/>
              <a:t> для создания цикла с условием и переменной используется конструкция </a:t>
            </a:r>
            <a:r>
              <a:rPr lang="ru-RU" dirty="0" err="1"/>
              <a:t>while</a:t>
            </a:r>
            <a:r>
              <a:rPr lang="ru-RU" dirty="0"/>
              <a:t>. Пример кода:</a:t>
            </a:r>
          </a:p>
          <a:p>
            <a:pPr algn="just"/>
            <a:r>
              <a:rPr lang="ru-RU" dirty="0"/>
              <a:t>n = 1 </a:t>
            </a:r>
            <a:r>
              <a:rPr lang="ru-RU" dirty="0" err="1"/>
              <a:t>while</a:t>
            </a:r>
            <a:r>
              <a:rPr lang="ru-RU" dirty="0"/>
              <a:t> n &lt; 6: </a:t>
            </a:r>
            <a:r>
              <a:rPr lang="ru-RU" dirty="0" err="1"/>
              <a:t>print</a:t>
            </a:r>
            <a:r>
              <a:rPr lang="ru-RU" dirty="0"/>
              <a:t>('Цикл выполнился', n, 'раз(а)') n = n + 1 В этом примере цикл будет выполняться, пока значение переменной n меньше 6. После каждого выполнения тела цикла значение n увеличивается на 1.</a:t>
            </a:r>
          </a:p>
          <a:p>
            <a:endParaRPr lang="ru-RU" dirty="0"/>
          </a:p>
        </p:txBody>
      </p:sp>
      <p:sp>
        <p:nvSpPr>
          <p:cNvPr id="3" name="Заголовок 2"/>
          <p:cNvSpPr>
            <a:spLocks noGrp="1"/>
          </p:cNvSpPr>
          <p:nvPr>
            <p:ph type="title"/>
          </p:nvPr>
        </p:nvSpPr>
        <p:spPr/>
        <p:txBody>
          <a:bodyPr/>
          <a:lstStyle/>
          <a:p>
            <a:r>
              <a:rPr lang="ru-RU" dirty="0"/>
              <a:t>Циклы с условием и переменной</a:t>
            </a:r>
          </a:p>
        </p:txBody>
      </p:sp>
    </p:spTree>
    <p:extLst>
      <p:ext uri="{BB962C8B-B14F-4D97-AF65-F5344CB8AC3E}">
        <p14:creationId xmlns:p14="http://schemas.microsoft.com/office/powerpoint/2010/main" val="37261751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ru-RU" dirty="0" smtClean="0"/>
              <a:t>использование </a:t>
            </a:r>
            <a:r>
              <a:rPr lang="ru-RU" dirty="0"/>
              <a:t>оператора </a:t>
            </a:r>
            <a:r>
              <a:rPr lang="ru-RU" dirty="0" err="1"/>
              <a:t>else</a:t>
            </a:r>
            <a:r>
              <a:rPr lang="ru-RU" dirty="0"/>
              <a:t>: позволяет выполнить определённые действия после завершения цикла;</a:t>
            </a:r>
          </a:p>
          <a:p>
            <a:pPr algn="just"/>
            <a:r>
              <a:rPr lang="ru-RU" dirty="0"/>
              <a:t>применение операторов </a:t>
            </a:r>
            <a:r>
              <a:rPr lang="ru-RU" dirty="0" err="1"/>
              <a:t>break</a:t>
            </a:r>
            <a:r>
              <a:rPr lang="ru-RU" dirty="0"/>
              <a:t> и </a:t>
            </a:r>
            <a:r>
              <a:rPr lang="ru-RU" dirty="0" err="1"/>
              <a:t>continue</a:t>
            </a:r>
            <a:r>
              <a:rPr lang="ru-RU" dirty="0"/>
              <a:t>: для прерывания или пропуска текущей итерации цикла;</a:t>
            </a:r>
          </a:p>
          <a:p>
            <a:pPr algn="just"/>
            <a:r>
              <a:rPr lang="ru-RU" dirty="0"/>
              <a:t>использование функции </a:t>
            </a:r>
            <a:r>
              <a:rPr lang="ru-RU" dirty="0" err="1"/>
              <a:t>range</a:t>
            </a:r>
            <a:r>
              <a:rPr lang="ru-RU" dirty="0"/>
              <a:t>: для генерации последовательности чисел вместо их перечисления вручную.</a:t>
            </a:r>
          </a:p>
          <a:p>
            <a:pPr algn="just"/>
            <a:endParaRPr lang="ru-RU" dirty="0"/>
          </a:p>
        </p:txBody>
      </p:sp>
      <p:sp>
        <p:nvSpPr>
          <p:cNvPr id="3" name="Заголовок 2"/>
          <p:cNvSpPr>
            <a:spLocks noGrp="1"/>
          </p:cNvSpPr>
          <p:nvPr>
            <p:ph type="title"/>
          </p:nvPr>
        </p:nvSpPr>
        <p:spPr/>
        <p:txBody>
          <a:bodyPr>
            <a:normAutofit fontScale="90000"/>
          </a:bodyPr>
          <a:lstStyle/>
          <a:p>
            <a:r>
              <a:rPr lang="ru-RU" dirty="0"/>
              <a:t>Особенности применения циклов с условием и переменной в </a:t>
            </a:r>
            <a:r>
              <a:rPr lang="ru-RU" dirty="0" err="1"/>
              <a:t>Python</a:t>
            </a:r>
            <a:r>
              <a:rPr lang="ru-RU" dirty="0" smtClean="0"/>
              <a:t>:</a:t>
            </a:r>
            <a:endParaRPr lang="ru-RU" dirty="0"/>
          </a:p>
        </p:txBody>
      </p:sp>
    </p:spTree>
    <p:extLst>
      <p:ext uri="{BB962C8B-B14F-4D97-AF65-F5344CB8AC3E}">
        <p14:creationId xmlns:p14="http://schemas.microsoft.com/office/powerpoint/2010/main" val="36484028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979714" y="3017520"/>
            <a:ext cx="5460275" cy="489857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Объект 1"/>
          <p:cNvSpPr>
            <a:spLocks noGrp="1"/>
          </p:cNvSpPr>
          <p:nvPr>
            <p:ph idx="1"/>
          </p:nvPr>
        </p:nvSpPr>
        <p:spPr/>
        <p:txBody>
          <a:bodyPr/>
          <a:lstStyle/>
          <a:p>
            <a:r>
              <a:rPr lang="ru-RU" dirty="0"/>
              <a:t>Что такое цикл?</a:t>
            </a:r>
          </a:p>
          <a:p>
            <a:r>
              <a:rPr lang="ru-RU" dirty="0"/>
              <a:t>Что такое алгоритм?</a:t>
            </a:r>
          </a:p>
          <a:p>
            <a:r>
              <a:rPr lang="ru-RU" dirty="0"/>
              <a:t>Что такое команда?</a:t>
            </a:r>
          </a:p>
          <a:p>
            <a:r>
              <a:rPr lang="ru-RU" dirty="0"/>
              <a:t>Что такое условие?</a:t>
            </a:r>
          </a:p>
          <a:p>
            <a:endParaRPr lang="ru-RU" dirty="0"/>
          </a:p>
        </p:txBody>
      </p:sp>
      <p:sp>
        <p:nvSpPr>
          <p:cNvPr id="3" name="Заголовок 2"/>
          <p:cNvSpPr>
            <a:spLocks noGrp="1"/>
          </p:cNvSpPr>
          <p:nvPr>
            <p:ph type="title"/>
          </p:nvPr>
        </p:nvSpPr>
        <p:spPr/>
        <p:txBody>
          <a:bodyPr/>
          <a:lstStyle/>
          <a:p>
            <a:r>
              <a:rPr lang="ru-RU" dirty="0"/>
              <a:t>Повторение</a:t>
            </a:r>
          </a:p>
        </p:txBody>
      </p:sp>
    </p:spTree>
    <p:extLst>
      <p:ext uri="{BB962C8B-B14F-4D97-AF65-F5344CB8AC3E}">
        <p14:creationId xmlns:p14="http://schemas.microsoft.com/office/powerpoint/2010/main" val="197623542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Ц</a:t>
            </a:r>
            <a:r>
              <a:rPr lang="ru-RU" dirty="0" smtClean="0"/>
              <a:t>иклы </a:t>
            </a:r>
            <a:r>
              <a:rPr lang="ru-RU" dirty="0"/>
              <a:t>с условием и переменной используются для повторения действий в зависимости от изменения значения переменной. Они применяются, когда количество повторений заранее неизвестно и зависит от значения переменной, которая изменяется в теле цикла.</a:t>
            </a:r>
          </a:p>
          <a:p>
            <a:endParaRPr lang="ru-RU" dirty="0"/>
          </a:p>
        </p:txBody>
      </p:sp>
      <p:sp>
        <p:nvSpPr>
          <p:cNvPr id="3" name="Заголовок 2"/>
          <p:cNvSpPr>
            <a:spLocks noGrp="1"/>
          </p:cNvSpPr>
          <p:nvPr>
            <p:ph type="title"/>
          </p:nvPr>
        </p:nvSpPr>
        <p:spPr/>
        <p:txBody>
          <a:bodyPr/>
          <a:lstStyle/>
          <a:p>
            <a:r>
              <a:rPr lang="ru-RU" dirty="0"/>
              <a:t>Вывод</a:t>
            </a:r>
          </a:p>
        </p:txBody>
      </p:sp>
    </p:spTree>
    <p:extLst>
      <p:ext uri="{BB962C8B-B14F-4D97-AF65-F5344CB8AC3E}">
        <p14:creationId xmlns:p14="http://schemas.microsoft.com/office/powerpoint/2010/main" val="37514246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r>
              <a:rPr lang="ru-RU" dirty="0"/>
              <a:t>Цикл в программировании — это повторяющийся участок кода, который выполняется определённое количество раз или до тех пор, пока не будет выполнено заданное условие. Циклы используются для автоматизации повторяющихся задач, сокращения кода и упрощения его понимания и изменения. Существуют различные виды циклов, такие как </a:t>
            </a:r>
            <a:r>
              <a:rPr lang="ru-RU" dirty="0" err="1"/>
              <a:t>for</a:t>
            </a:r>
            <a:r>
              <a:rPr lang="ru-RU" dirty="0"/>
              <a:t>, </a:t>
            </a:r>
            <a:r>
              <a:rPr lang="ru-RU" dirty="0" err="1"/>
              <a:t>while</a:t>
            </a:r>
            <a:r>
              <a:rPr lang="ru-RU" dirty="0"/>
              <a:t> и </a:t>
            </a:r>
            <a:r>
              <a:rPr lang="ru-RU" dirty="0" err="1"/>
              <a:t>do-while</a:t>
            </a:r>
            <a:r>
              <a:rPr lang="ru-RU" dirty="0"/>
              <a:t>, каждый из которых имеет свои особенности и способы управления повторениями.</a:t>
            </a:r>
          </a:p>
          <a:p>
            <a:endParaRPr lang="ru-RU" dirty="0"/>
          </a:p>
        </p:txBody>
      </p:sp>
      <p:sp>
        <p:nvSpPr>
          <p:cNvPr id="3" name="Заголовок 2"/>
          <p:cNvSpPr>
            <a:spLocks noGrp="1"/>
          </p:cNvSpPr>
          <p:nvPr>
            <p:ph type="title"/>
          </p:nvPr>
        </p:nvSpPr>
        <p:spPr/>
        <p:txBody>
          <a:bodyPr/>
          <a:lstStyle/>
          <a:p>
            <a:r>
              <a:rPr lang="ru-RU" dirty="0" smtClean="0"/>
              <a:t>Цикл</a:t>
            </a:r>
            <a:endParaRPr lang="ru-RU" dirty="0"/>
          </a:p>
        </p:txBody>
      </p:sp>
    </p:spTree>
    <p:extLst>
      <p:ext uri="{BB962C8B-B14F-4D97-AF65-F5344CB8AC3E}">
        <p14:creationId xmlns:p14="http://schemas.microsoft.com/office/powerpoint/2010/main" val="379890119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Алгоритм в программировании — это последовательность точных инструкций, которые выполняются шаг за шагом для достижения определённой цели. Они применяются в различных областях, таких как наука, техника и образование, и помогают решать сложные задачи, автоматизировать процессы и улучшать качество работы.</a:t>
            </a:r>
          </a:p>
          <a:p>
            <a:endParaRPr lang="ru-RU" dirty="0"/>
          </a:p>
        </p:txBody>
      </p:sp>
      <p:sp>
        <p:nvSpPr>
          <p:cNvPr id="3" name="Заголовок 2"/>
          <p:cNvSpPr>
            <a:spLocks noGrp="1"/>
          </p:cNvSpPr>
          <p:nvPr>
            <p:ph type="title"/>
          </p:nvPr>
        </p:nvSpPr>
        <p:spPr/>
        <p:txBody>
          <a:bodyPr/>
          <a:lstStyle/>
          <a:p>
            <a:r>
              <a:rPr lang="ru-RU" dirty="0" smtClean="0"/>
              <a:t>Алгоритм</a:t>
            </a:r>
            <a:endParaRPr lang="ru-RU" dirty="0"/>
          </a:p>
        </p:txBody>
      </p:sp>
    </p:spTree>
    <p:extLst>
      <p:ext uri="{BB962C8B-B14F-4D97-AF65-F5344CB8AC3E}">
        <p14:creationId xmlns:p14="http://schemas.microsoft.com/office/powerpoint/2010/main" val="9697879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Команда в программировании — это инструкция для компьютерной программы, которая предписывает ей выполнить определённое действие или задачу. Команды используются в императивных языках программирования, где операторы представлены в виде глаголов, указывающих на выполнение определённых операций.</a:t>
            </a:r>
          </a:p>
        </p:txBody>
      </p:sp>
      <p:sp>
        <p:nvSpPr>
          <p:cNvPr id="3" name="Заголовок 2"/>
          <p:cNvSpPr>
            <a:spLocks noGrp="1"/>
          </p:cNvSpPr>
          <p:nvPr>
            <p:ph type="title"/>
          </p:nvPr>
        </p:nvSpPr>
        <p:spPr/>
        <p:txBody>
          <a:bodyPr/>
          <a:lstStyle/>
          <a:p>
            <a:r>
              <a:rPr lang="ru-RU" dirty="0" smtClean="0"/>
              <a:t>Команда </a:t>
            </a:r>
            <a:endParaRPr lang="ru-RU" dirty="0"/>
          </a:p>
        </p:txBody>
      </p:sp>
    </p:spTree>
    <p:extLst>
      <p:ext uri="{BB962C8B-B14F-4D97-AF65-F5344CB8AC3E}">
        <p14:creationId xmlns:p14="http://schemas.microsoft.com/office/powerpoint/2010/main" val="150587335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Условие алгоритма — это логическое выражение, которое определяет, при каком состоянии среды исполнитель алгоритма должен выполнить команду.</a:t>
            </a:r>
          </a:p>
        </p:txBody>
      </p:sp>
      <p:sp>
        <p:nvSpPr>
          <p:cNvPr id="3" name="Заголовок 2"/>
          <p:cNvSpPr>
            <a:spLocks noGrp="1"/>
          </p:cNvSpPr>
          <p:nvPr>
            <p:ph type="title"/>
          </p:nvPr>
        </p:nvSpPr>
        <p:spPr/>
        <p:txBody>
          <a:bodyPr/>
          <a:lstStyle/>
          <a:p>
            <a:r>
              <a:rPr lang="ru-RU" dirty="0" smtClean="0"/>
              <a:t>Условие </a:t>
            </a:r>
            <a:endParaRPr lang="ru-RU" dirty="0"/>
          </a:p>
        </p:txBody>
      </p:sp>
    </p:spTree>
    <p:extLst>
      <p:ext uri="{BB962C8B-B14F-4D97-AF65-F5344CB8AC3E}">
        <p14:creationId xmlns:p14="http://schemas.microsoft.com/office/powerpoint/2010/main" val="150587335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Язык программирования </a:t>
            </a:r>
            <a:r>
              <a:rPr lang="ru-RU" dirty="0" err="1"/>
              <a:t>Pascal</a:t>
            </a:r>
            <a:r>
              <a:rPr lang="ru-RU" dirty="0"/>
              <a:t> был создан </a:t>
            </a:r>
            <a:r>
              <a:rPr lang="ru-RU" dirty="0" err="1"/>
              <a:t>Никлаусом</a:t>
            </a:r>
            <a:r>
              <a:rPr lang="ru-RU" dirty="0"/>
              <a:t> Виртом в 1970 году. Это универсальный язык со строгой структурой и типизацией переменных, который отличается интуитивно понятным синтаксисом. </a:t>
            </a:r>
            <a:r>
              <a:rPr lang="ru-RU" dirty="0" err="1"/>
              <a:t>Pascal</a:t>
            </a:r>
            <a:r>
              <a:rPr lang="ru-RU" dirty="0"/>
              <a:t> используется для обучения структурному программированию и создания простых программ.</a:t>
            </a:r>
          </a:p>
          <a:p>
            <a:endParaRPr lang="ru-RU" dirty="0"/>
          </a:p>
        </p:txBody>
      </p:sp>
      <p:sp>
        <p:nvSpPr>
          <p:cNvPr id="3" name="Заголовок 2"/>
          <p:cNvSpPr>
            <a:spLocks noGrp="1"/>
          </p:cNvSpPr>
          <p:nvPr>
            <p:ph type="title"/>
          </p:nvPr>
        </p:nvSpPr>
        <p:spPr/>
        <p:txBody>
          <a:bodyPr/>
          <a:lstStyle/>
          <a:p>
            <a:r>
              <a:rPr lang="ru-RU" dirty="0" smtClean="0"/>
              <a:t>Справка</a:t>
            </a:r>
            <a:endParaRPr lang="ru-RU" dirty="0"/>
          </a:p>
        </p:txBody>
      </p:sp>
    </p:spTree>
    <p:extLst>
      <p:ext uri="{BB962C8B-B14F-4D97-AF65-F5344CB8AC3E}">
        <p14:creationId xmlns:p14="http://schemas.microsoft.com/office/powerpoint/2010/main" val="36504083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цикл </a:t>
            </a:r>
            <a:r>
              <a:rPr lang="ru-RU" dirty="0"/>
              <a:t>с параметром (счётчиком) «Для» (</a:t>
            </a:r>
            <a:r>
              <a:rPr lang="ru-RU" dirty="0" err="1"/>
              <a:t>For</a:t>
            </a:r>
            <a:r>
              <a:rPr lang="ru-RU" dirty="0"/>
              <a:t>…</a:t>
            </a:r>
            <a:r>
              <a:rPr lang="ru-RU" dirty="0" err="1"/>
              <a:t>to</a:t>
            </a:r>
            <a:r>
              <a:rPr lang="ru-RU" dirty="0"/>
              <a:t>…</a:t>
            </a:r>
            <a:r>
              <a:rPr lang="ru-RU" dirty="0" err="1"/>
              <a:t>do</a:t>
            </a:r>
            <a:r>
              <a:rPr lang="ru-RU" dirty="0"/>
              <a:t>);</a:t>
            </a:r>
          </a:p>
          <a:p>
            <a:r>
              <a:rPr lang="ru-RU" dirty="0"/>
              <a:t>цикл с предусловием «Пока» (</a:t>
            </a:r>
            <a:r>
              <a:rPr lang="ru-RU" dirty="0" err="1"/>
              <a:t>While</a:t>
            </a:r>
            <a:r>
              <a:rPr lang="ru-RU" dirty="0"/>
              <a:t>…</a:t>
            </a:r>
            <a:r>
              <a:rPr lang="ru-RU" dirty="0" err="1"/>
              <a:t>do</a:t>
            </a:r>
            <a:r>
              <a:rPr lang="ru-RU" dirty="0"/>
              <a:t>);</a:t>
            </a:r>
          </a:p>
          <a:p>
            <a:r>
              <a:rPr lang="ru-RU" dirty="0"/>
              <a:t>цикл с постусловием «До» (</a:t>
            </a:r>
            <a:r>
              <a:rPr lang="ru-RU" dirty="0" err="1"/>
              <a:t>Repeat</a:t>
            </a:r>
            <a:r>
              <a:rPr lang="ru-RU" dirty="0"/>
              <a:t>…</a:t>
            </a:r>
            <a:r>
              <a:rPr lang="ru-RU" dirty="0" err="1"/>
              <a:t>until</a:t>
            </a:r>
            <a:r>
              <a:rPr lang="ru-RU" dirty="0"/>
              <a:t>).</a:t>
            </a:r>
          </a:p>
          <a:p>
            <a:endParaRPr lang="ru-RU" dirty="0"/>
          </a:p>
        </p:txBody>
      </p:sp>
      <p:sp>
        <p:nvSpPr>
          <p:cNvPr id="3" name="Заголовок 2"/>
          <p:cNvSpPr>
            <a:spLocks noGrp="1"/>
          </p:cNvSpPr>
          <p:nvPr>
            <p:ph type="title"/>
          </p:nvPr>
        </p:nvSpPr>
        <p:spPr>
          <a:xfrm>
            <a:off x="731520" y="967696"/>
            <a:ext cx="13167360" cy="1503274"/>
          </a:xfrm>
        </p:spPr>
        <p:txBody>
          <a:bodyPr>
            <a:noAutofit/>
          </a:bodyPr>
          <a:lstStyle/>
          <a:p>
            <a:r>
              <a:rPr lang="ru-RU" sz="4400" dirty="0"/>
              <a:t>Язык программирования </a:t>
            </a:r>
            <a:r>
              <a:rPr lang="ru-RU" sz="4400" dirty="0" err="1"/>
              <a:t>Pascal</a:t>
            </a:r>
            <a:r>
              <a:rPr lang="ru-RU" sz="4400" dirty="0"/>
              <a:t> использует три оператора для создания циклов:</a:t>
            </a:r>
            <a:br>
              <a:rPr lang="ru-RU" sz="4400" dirty="0"/>
            </a:br>
            <a:endParaRPr lang="ru-RU" sz="4400" dirty="0"/>
          </a:p>
        </p:txBody>
      </p:sp>
    </p:spTree>
    <p:extLst>
      <p:ext uri="{BB962C8B-B14F-4D97-AF65-F5344CB8AC3E}">
        <p14:creationId xmlns:p14="http://schemas.microsoft.com/office/powerpoint/2010/main" val="860929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Цикл с условием — это тип цикла, в котором условие проверяется перед выполнением тела цикла или после него. В языке </a:t>
            </a:r>
            <a:r>
              <a:rPr lang="ru-RU" dirty="0" err="1"/>
              <a:t>Pascal</a:t>
            </a:r>
            <a:r>
              <a:rPr lang="ru-RU" dirty="0"/>
              <a:t> предусмотрены два типа циклов с условием: цикл «пока» (с предусловием) и цикл «до» (с постусловием).</a:t>
            </a:r>
          </a:p>
          <a:p>
            <a:endParaRPr lang="ru-RU" dirty="0"/>
          </a:p>
        </p:txBody>
      </p:sp>
      <p:sp>
        <p:nvSpPr>
          <p:cNvPr id="3" name="Заголовок 2"/>
          <p:cNvSpPr>
            <a:spLocks noGrp="1"/>
          </p:cNvSpPr>
          <p:nvPr>
            <p:ph type="title"/>
          </p:nvPr>
        </p:nvSpPr>
        <p:spPr/>
        <p:txBody>
          <a:bodyPr/>
          <a:lstStyle/>
          <a:p>
            <a:r>
              <a:rPr lang="ru-RU" dirty="0" smtClean="0"/>
              <a:t>Цикл с условием</a:t>
            </a:r>
            <a:endParaRPr lang="ru-RU" dirty="0"/>
          </a:p>
        </p:txBody>
      </p:sp>
    </p:spTree>
    <p:extLst>
      <p:ext uri="{BB962C8B-B14F-4D97-AF65-F5344CB8AC3E}">
        <p14:creationId xmlns:p14="http://schemas.microsoft.com/office/powerpoint/2010/main" val="239408885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931</TotalTime>
  <Words>1163</Words>
  <Application>Microsoft Office PowerPoint</Application>
  <PresentationFormat>Произвольный</PresentationFormat>
  <Paragraphs>74</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Candara</vt:lpstr>
      <vt:lpstr>Symbol</vt:lpstr>
      <vt:lpstr>Calibri</vt:lpstr>
      <vt:lpstr>Волна</vt:lpstr>
      <vt:lpstr>ЦИКЛЫ С УСЛОВИЕМ.  ЦИКЛЫ С ПЕРЕМЕННОЙ</vt:lpstr>
      <vt:lpstr>Повторение</vt:lpstr>
      <vt:lpstr>Цикл</vt:lpstr>
      <vt:lpstr>Алгоритм</vt:lpstr>
      <vt:lpstr>Команда </vt:lpstr>
      <vt:lpstr>Условие </vt:lpstr>
      <vt:lpstr>Справка</vt:lpstr>
      <vt:lpstr>Язык программирования Pascal использует три оператора для создания циклов: </vt:lpstr>
      <vt:lpstr>Цикл с условием</vt:lpstr>
      <vt:lpstr>Цикл с переменной</vt:lpstr>
      <vt:lpstr>Как организовать циклическую структуру? </vt:lpstr>
      <vt:lpstr>На языке Java</vt:lpstr>
      <vt:lpstr>Особенности цикла с параметром:</vt:lpstr>
      <vt:lpstr>Цикл For</vt:lpstr>
      <vt:lpstr>Формат операторов циклов While... do и Repeat... until</vt:lpstr>
      <vt:lpstr>Особенности цикла While... do</vt:lpstr>
      <vt:lpstr>Особенности цикла Repeat... until</vt:lpstr>
      <vt:lpstr>Циклы с условием и переменной</vt:lpstr>
      <vt:lpstr>Особенности применения циклов с условием и переменной в Python:</vt:lpstr>
      <vt:lpstr>Вывод</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Пользователь Windows</cp:lastModifiedBy>
  <cp:revision>42</cp:revision>
  <dcterms:created xsi:type="dcterms:W3CDTF">2024-11-16T08:08:59Z</dcterms:created>
  <dcterms:modified xsi:type="dcterms:W3CDTF">2025-01-07T11:51:29Z</dcterms:modified>
</cp:coreProperties>
</file>