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20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 showGuides="1">
      <p:cViewPr varScale="1">
        <p:scale>
          <a:sx n="58" d="100"/>
          <a:sy n="58" d="100"/>
        </p:scale>
        <p:origin x="102" y="75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8639D0-C68A-43C5-B2B8-FA1BD44E088E}" type="datetimeFigureOut">
              <a:rPr lang="ru-RU" smtClean="0"/>
              <a:t>14.03.2018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18AE0F-42AB-4862-A35B-1ECF4BFA5FD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44538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7535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90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16852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2679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824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39918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1763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64230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0571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1E0E06-5A83-4907-924B-CCA8D8A71266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917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90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9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856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889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05458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770541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8747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517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411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8911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66044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211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03489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108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6767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8594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01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200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55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1765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088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39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1983A9A6-A7C6-4281-A39F-5DC6615D86C6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14.03.2018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77"/>
            <a:fld id="{416F8C33-7088-481A-939B-C850E0D4CDC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377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200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66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8367" y="5657906"/>
            <a:ext cx="5378451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Алгоритмизация </a:t>
            </a:r>
            <a:b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</a:br>
            <a:r>
              <a:rPr lang="ru-RU" sz="2133" dirty="0">
                <a:solidFill>
                  <a:srgbClr val="5B9BD5">
                    <a:lumMod val="40000"/>
                    <a:lumOff val="60000"/>
                  </a:srgbClr>
                </a:solidFill>
                <a:latin typeface="Roboto Slab"/>
              </a:rPr>
              <a:t>и программирование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1765" y="2710850"/>
            <a:ext cx="6683212" cy="140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4267" dirty="0">
                <a:solidFill>
                  <a:prstClr val="white"/>
                </a:solidFill>
                <a:latin typeface="Roboto Slab"/>
              </a:rPr>
              <a:t>Вспомогательные алгоритмы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7584" y="1428404"/>
            <a:ext cx="3840000" cy="4001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9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Рекурсивные алгоритмы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628469" y="3511649"/>
            <a:ext cx="10939115" cy="748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377"/>
            <a:r>
              <a:rPr lang="ru-RU" sz="2133" b="1" dirty="0">
                <a:solidFill>
                  <a:prstClr val="black"/>
                </a:solidFill>
              </a:rPr>
              <a:t>Рекурсивный алгоритм</a:t>
            </a:r>
            <a:r>
              <a:rPr lang="ru-RU" sz="2133" dirty="0">
                <a:solidFill>
                  <a:prstClr val="black"/>
                </a:solidFill>
              </a:rPr>
              <a:t> – это вспомогательный алгоритм, который содержит ссылку на самого себя.</a:t>
            </a:r>
          </a:p>
        </p:txBody>
      </p:sp>
    </p:spTree>
    <p:extLst>
      <p:ext uri="{BB962C8B-B14F-4D97-AF65-F5344CB8AC3E}">
        <p14:creationId xmlns:p14="http://schemas.microsoft.com/office/powerpoint/2010/main" val="3522605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24417" y="1538488"/>
            <a:ext cx="10943167" cy="74879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Составить вспомогательный алгоритм для вычисления факториала с использованием рекурсии.</a:t>
            </a: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9357361" y="3864292"/>
            <a:ext cx="240792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n! </a:t>
            </a:r>
            <a:r>
              <a:rPr lang="en-US" sz="2667" dirty="0">
                <a:solidFill>
                  <a:prstClr val="black"/>
                </a:solidFill>
              </a:rPr>
              <a:t>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46749" y="3864657"/>
            <a:ext cx="1624163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(n</a:t>
            </a:r>
            <a:r>
              <a:rPr lang="en-US" sz="2667" dirty="0">
                <a:solidFill>
                  <a:prstClr val="black"/>
                </a:solidFill>
              </a:rPr>
              <a:t>-</a:t>
            </a:r>
            <a:r>
              <a:rPr lang="en-US" sz="2667" b="1" dirty="0">
                <a:solidFill>
                  <a:prstClr val="black"/>
                </a:solidFill>
              </a:rPr>
              <a:t>1)! </a:t>
            </a:r>
            <a:r>
              <a:rPr lang="en-US" sz="2667" dirty="0">
                <a:solidFill>
                  <a:prstClr val="black"/>
                </a:solidFill>
              </a:rPr>
              <a:t>x</a:t>
            </a:r>
            <a:r>
              <a:rPr lang="en-US" sz="2667" b="1" dirty="0">
                <a:solidFill>
                  <a:prstClr val="black"/>
                </a:solidFill>
              </a:rPr>
              <a:t> n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9357361" y="4397772"/>
            <a:ext cx="10409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1! </a:t>
            </a:r>
            <a:r>
              <a:rPr lang="en-US" sz="2667" dirty="0">
                <a:solidFill>
                  <a:prstClr val="black"/>
                </a:solidFill>
              </a:rPr>
              <a:t>=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928649" y="4398057"/>
            <a:ext cx="380232" cy="50276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1</a:t>
            </a:r>
            <a:endParaRPr lang="ru-RU" sz="2400" dirty="0">
              <a:solidFill>
                <a:prstClr val="black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3233844" y="2773680"/>
            <a:ext cx="2245360" cy="345440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7" name="Параллелограмм 6"/>
          <p:cNvSpPr/>
          <p:nvPr/>
        </p:nvSpPr>
        <p:spPr>
          <a:xfrm>
            <a:off x="3233844" y="3351629"/>
            <a:ext cx="2245360" cy="345440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8" name="Ромб 7"/>
          <p:cNvSpPr/>
          <p:nvPr/>
        </p:nvSpPr>
        <p:spPr>
          <a:xfrm>
            <a:off x="3233844" y="3929579"/>
            <a:ext cx="2245360" cy="345440"/>
          </a:xfrm>
          <a:prstGeom prst="diamond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n&gt;1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Блок-схема: типовой процесс 12"/>
          <p:cNvSpPr/>
          <p:nvPr/>
        </p:nvSpPr>
        <p:spPr>
          <a:xfrm>
            <a:off x="988484" y="4507528"/>
            <a:ext cx="2245360" cy="439221"/>
          </a:xfrm>
          <a:prstGeom prst="flowChartPredefinedProcess">
            <a:avLst/>
          </a:prstGeom>
          <a:noFill/>
          <a:ln w="127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n!=(n-1)!*n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474969" y="4507528"/>
            <a:ext cx="2245360" cy="439221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n!=1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0" name="Параллелограмм 19"/>
          <p:cNvSpPr/>
          <p:nvPr/>
        </p:nvSpPr>
        <p:spPr>
          <a:xfrm>
            <a:off x="3229609" y="5439371"/>
            <a:ext cx="2245360" cy="345440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n!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22" name="Блок-схема: знак завершения 21"/>
          <p:cNvSpPr/>
          <p:nvPr/>
        </p:nvSpPr>
        <p:spPr>
          <a:xfrm>
            <a:off x="3229609" y="6017320"/>
            <a:ext cx="2245360" cy="345440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cxnSp>
        <p:nvCxnSpPr>
          <p:cNvPr id="24" name="Прямая со стрелкой 23"/>
          <p:cNvCxnSpPr>
            <a:stCxn id="6" idx="2"/>
            <a:endCxn id="7" idx="0"/>
          </p:cNvCxnSpPr>
          <p:nvPr/>
        </p:nvCxnSpPr>
        <p:spPr>
          <a:xfrm>
            <a:off x="4356524" y="3119120"/>
            <a:ext cx="0" cy="23250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stCxn id="7" idx="4"/>
            <a:endCxn id="8" idx="0"/>
          </p:cNvCxnSpPr>
          <p:nvPr/>
        </p:nvCxnSpPr>
        <p:spPr>
          <a:xfrm>
            <a:off x="4356524" y="3697070"/>
            <a:ext cx="0" cy="23250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stCxn id="20" idx="4"/>
            <a:endCxn id="22" idx="0"/>
          </p:cNvCxnSpPr>
          <p:nvPr/>
        </p:nvCxnSpPr>
        <p:spPr>
          <a:xfrm>
            <a:off x="4352289" y="5784811"/>
            <a:ext cx="0" cy="23250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>
            <a:stCxn id="8" idx="1"/>
          </p:cNvCxnSpPr>
          <p:nvPr/>
        </p:nvCxnSpPr>
        <p:spPr>
          <a:xfrm flipH="1">
            <a:off x="2111164" y="4102299"/>
            <a:ext cx="112268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>
            <a:off x="5481318" y="4101443"/>
            <a:ext cx="1122681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>
            <a:endCxn id="13" idx="0"/>
          </p:cNvCxnSpPr>
          <p:nvPr/>
        </p:nvCxnSpPr>
        <p:spPr>
          <a:xfrm>
            <a:off x="2111164" y="4101443"/>
            <a:ext cx="1" cy="40608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endCxn id="14" idx="0"/>
          </p:cNvCxnSpPr>
          <p:nvPr/>
        </p:nvCxnSpPr>
        <p:spPr>
          <a:xfrm>
            <a:off x="6597649" y="4101443"/>
            <a:ext cx="0" cy="40608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2111163" y="5193060"/>
            <a:ext cx="448648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>
            <a:endCxn id="20" idx="0"/>
          </p:cNvCxnSpPr>
          <p:nvPr/>
        </p:nvCxnSpPr>
        <p:spPr>
          <a:xfrm>
            <a:off x="4352289" y="5193061"/>
            <a:ext cx="0" cy="24631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>
            <a:stCxn id="13" idx="2"/>
          </p:cNvCxnSpPr>
          <p:nvPr/>
        </p:nvCxnSpPr>
        <p:spPr>
          <a:xfrm flipH="1">
            <a:off x="2111164" y="4946750"/>
            <a:ext cx="1" cy="2463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>
            <a:stCxn id="14" idx="2"/>
          </p:cNvCxnSpPr>
          <p:nvPr/>
        </p:nvCxnSpPr>
        <p:spPr>
          <a:xfrm>
            <a:off x="6597649" y="4946750"/>
            <a:ext cx="0" cy="24631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2393634" y="3697070"/>
            <a:ext cx="554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да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5583554" y="3689278"/>
            <a:ext cx="6824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dirty="0">
                <a:solidFill>
                  <a:prstClr val="black"/>
                </a:solidFill>
              </a:rPr>
              <a:t>нет</a:t>
            </a:r>
          </a:p>
        </p:txBody>
      </p:sp>
      <p:sp>
        <p:nvSpPr>
          <p:cNvPr id="52" name="Овал 51"/>
          <p:cNvSpPr/>
          <p:nvPr/>
        </p:nvSpPr>
        <p:spPr>
          <a:xfrm>
            <a:off x="2919255" y="3789668"/>
            <a:ext cx="2863320" cy="57912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5" name="Овал 54"/>
          <p:cNvSpPr/>
          <p:nvPr/>
        </p:nvSpPr>
        <p:spPr>
          <a:xfrm>
            <a:off x="646272" y="4337781"/>
            <a:ext cx="2863320" cy="7799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6" name="Овал 55"/>
          <p:cNvSpPr/>
          <p:nvPr/>
        </p:nvSpPr>
        <p:spPr>
          <a:xfrm>
            <a:off x="5167472" y="4337781"/>
            <a:ext cx="2863320" cy="779969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9474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4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500"/>
                            </p:stCondLst>
                            <p:childTnLst>
                              <p:par>
                                <p:cTn id="10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1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2" dur="1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" grpId="0"/>
      <p:bldP spid="4" grpId="0"/>
      <p:bldP spid="11" grpId="0"/>
      <p:bldP spid="5" grpId="0"/>
      <p:bldP spid="6" grpId="0" animBg="1"/>
      <p:bldP spid="7" grpId="0" animBg="1"/>
      <p:bldP spid="8" grpId="0" animBg="1"/>
      <p:bldP spid="13" grpId="0" animBg="1"/>
      <p:bldP spid="14" grpId="0" animBg="1"/>
      <p:bldP spid="20" grpId="0" animBg="1"/>
      <p:bldP spid="22" grpId="0" animBg="1"/>
      <p:bldP spid="51" grpId="0"/>
      <p:bldP spid="53" grpId="0"/>
      <p:bldP spid="52" grpId="0" animBg="1"/>
      <p:bldP spid="52" grpId="1" animBg="1"/>
      <p:bldP spid="55" grpId="0" animBg="1"/>
      <p:bldP spid="55" grpId="1" animBg="1"/>
      <p:bldP spid="5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24418" y="1527349"/>
            <a:ext cx="10943167" cy="10770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Робот находится  в поле без стен на некотором расстоянии от левого края. </a:t>
            </a:r>
          </a:p>
          <a:p>
            <a:pPr defTabSz="914377"/>
            <a:endParaRPr lang="ru-RU" sz="2133" dirty="0">
              <a:solidFill>
                <a:prstClr val="black"/>
              </a:solidFill>
            </a:endParaRPr>
          </a:p>
          <a:p>
            <a:pPr defTabSz="914377"/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26531" y="1851615"/>
            <a:ext cx="422410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Он должен нарисовать уголок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4624913" y="1853868"/>
            <a:ext cx="69850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, то есть закрасить все клетки от своего текущего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24418" y="2178580"/>
            <a:ext cx="8280401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положения до левого края, а потом столько же клеток вниз.</a:t>
            </a: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18" y="2954249"/>
            <a:ext cx="4501751" cy="3356176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5834" y="2954249"/>
            <a:ext cx="4501751" cy="3356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25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1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Написание и тестирование программы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617" y="1475320"/>
            <a:ext cx="2791883" cy="497681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377"/>
            <a:r>
              <a:rPr lang="ru-RU" sz="1867" dirty="0">
                <a:solidFill>
                  <a:prstClr val="black"/>
                </a:solidFill>
              </a:rPr>
              <a:t>использовать </a:t>
            </a:r>
            <a:r>
              <a:rPr lang="ru-RU" sz="1867" dirty="0">
                <a:solidFill>
                  <a:srgbClr val="00B050"/>
                </a:solidFill>
              </a:rPr>
              <a:t>Робот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алг 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нач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угол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кон</a:t>
            </a:r>
          </a:p>
          <a:p>
            <a:pPr defTabSz="914377"/>
            <a:endParaRPr lang="ru-RU" sz="1867" dirty="0">
              <a:solidFill>
                <a:prstClr val="black"/>
              </a:solidFill>
            </a:endParaRP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алг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угол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нач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если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слева свободно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то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закрасить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 влево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 угол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все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закрасить 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вниз</a:t>
            </a: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кон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6" y="3872619"/>
            <a:ext cx="356657" cy="19950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7" y="2470667"/>
            <a:ext cx="356657" cy="19950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6" y="4451867"/>
            <a:ext cx="356657" cy="19950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6" y="4746086"/>
            <a:ext cx="356657" cy="19950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4" y="5000427"/>
            <a:ext cx="356657" cy="19950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374" y="5587087"/>
            <a:ext cx="356657" cy="19950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313" y="5873894"/>
            <a:ext cx="356657" cy="199508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6" r="54093" b="49810"/>
          <a:stretch/>
        </p:blipFill>
        <p:spPr>
          <a:xfrm>
            <a:off x="7488768" y="1765152"/>
            <a:ext cx="4078817" cy="4238400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4547659" y="2280754"/>
            <a:ext cx="2791883" cy="2225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914377"/>
            <a:r>
              <a:rPr lang="ru-RU" sz="2133" b="1" u="sng" dirty="0">
                <a:solidFill>
                  <a:prstClr val="black"/>
                </a:solidFill>
              </a:rPr>
              <a:t>Список вызовов:</a:t>
            </a:r>
          </a:p>
          <a:p>
            <a:pPr defTabSz="914377"/>
            <a:endParaRPr lang="ru-RU" sz="2133" b="1" u="sng" dirty="0">
              <a:solidFill>
                <a:prstClr val="black"/>
              </a:solidFill>
            </a:endParaRPr>
          </a:p>
          <a:p>
            <a:pPr indent="355591" defTabSz="914377">
              <a:lnSpc>
                <a:spcPct val="150000"/>
              </a:lnSpc>
              <a:tabLst>
                <a:tab pos="355591" algn="l"/>
              </a:tabLst>
            </a:pPr>
            <a:r>
              <a:rPr lang="ru-RU" sz="2133" dirty="0">
                <a:solidFill>
                  <a:prstClr val="black"/>
                </a:solidFill>
              </a:rPr>
              <a:t>угол (1)</a:t>
            </a:r>
          </a:p>
          <a:p>
            <a:pPr indent="355591" defTabSz="914377">
              <a:lnSpc>
                <a:spcPct val="150000"/>
              </a:lnSpc>
              <a:tabLst>
                <a:tab pos="355591" algn="l"/>
              </a:tabLst>
            </a:pPr>
            <a:r>
              <a:rPr lang="ru-RU" sz="2133" dirty="0">
                <a:solidFill>
                  <a:prstClr val="black"/>
                </a:solidFill>
              </a:rPr>
              <a:t>угол (2)</a:t>
            </a:r>
          </a:p>
          <a:p>
            <a:pPr indent="355591" defTabSz="914377">
              <a:lnSpc>
                <a:spcPct val="150000"/>
              </a:lnSpc>
              <a:tabLst>
                <a:tab pos="355591" algn="l"/>
              </a:tabLst>
            </a:pPr>
            <a:r>
              <a:rPr lang="ru-RU" sz="2133" dirty="0">
                <a:solidFill>
                  <a:prstClr val="black"/>
                </a:solidFill>
              </a:rPr>
              <a:t>угол (3)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44636" y="3153873"/>
            <a:ext cx="475552" cy="26601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44636" y="3658699"/>
            <a:ext cx="475552" cy="26601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437589" y="4163524"/>
            <a:ext cx="475552" cy="266016"/>
          </a:xfrm>
          <a:prstGeom prst="rect">
            <a:avLst/>
          </a:prstGeom>
        </p:spPr>
      </p:pic>
      <p:sp>
        <p:nvSpPr>
          <p:cNvPr id="26" name="Ромб 25"/>
          <p:cNvSpPr/>
          <p:nvPr/>
        </p:nvSpPr>
        <p:spPr>
          <a:xfrm>
            <a:off x="7602070" y="4566414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7521981" y="342857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521981" y="291988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7521981" y="3937266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8022315" y="291988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8529406" y="2919880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8628143" y="302364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8115107" y="302364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7602073" y="302364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7602071" y="351909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7602070" y="4025166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06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500"/>
                            </p:stCondLst>
                            <p:childTnLst>
                              <p:par>
                                <p:cTn id="10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500"/>
                            </p:stCondLst>
                            <p:childTnLst>
                              <p:par>
                                <p:cTn id="1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000"/>
                            </p:stCondLst>
                            <p:childTnLst>
                              <p:par>
                                <p:cTn id="12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500"/>
                            </p:stCondLst>
                            <p:childTnLst>
                              <p:par>
                                <p:cTn id="1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500"/>
                            </p:stCondLst>
                            <p:childTnLst>
                              <p:par>
                                <p:cTn id="1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7" fill="hold">
                            <p:stCondLst>
                              <p:cond delay="1000"/>
                            </p:stCondLst>
                            <p:childTnLst>
                              <p:par>
                                <p:cTn id="1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4" dur="500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>
                            <p:stCondLst>
                              <p:cond delay="500"/>
                            </p:stCondLst>
                            <p:childTnLst>
                              <p:par>
                                <p:cTn id="1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6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5" fill="hold">
                      <p:stCondLst>
                        <p:cond delay="indefinite"/>
                      </p:stCondLst>
                      <p:childTnLst>
                        <p:par>
                          <p:cTn id="226" fill="hold">
                            <p:stCondLst>
                              <p:cond delay="0"/>
                            </p:stCondLst>
                            <p:childTnLst>
                              <p:par>
                                <p:cTn id="2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0" fill="hold">
                            <p:stCondLst>
                              <p:cond delay="500"/>
                            </p:stCondLst>
                            <p:childTnLst>
                              <p:par>
                                <p:cTn id="2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4" fill="hold">
                      <p:stCondLst>
                        <p:cond delay="indefinite"/>
                      </p:stCondLst>
                      <p:childTnLst>
                        <p:par>
                          <p:cTn id="235" fill="hold">
                            <p:stCondLst>
                              <p:cond delay="0"/>
                            </p:stCondLst>
                            <p:childTnLst>
                              <p:par>
                                <p:cTn id="2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9" fill="hold">
                            <p:stCondLst>
                              <p:cond delay="500"/>
                            </p:stCondLst>
                            <p:childTnLst>
                              <p:par>
                                <p:cTn id="24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1000"/>
                            </p:stCondLst>
                            <p:childTnLst>
                              <p:par>
                                <p:cTn id="2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решение 2"/>
          <p:cNvSpPr/>
          <p:nvPr/>
        </p:nvSpPr>
        <p:spPr>
          <a:xfrm>
            <a:off x="3734443" y="4618009"/>
            <a:ext cx="4593891" cy="1669811"/>
          </a:xfrm>
          <a:prstGeom prst="flowChartDecision">
            <a:avLst/>
          </a:prstGeom>
          <a:solidFill>
            <a:schemeClr val="accent6"/>
          </a:solidFill>
          <a:scene3d>
            <a:camera prst="orthographicFront"/>
            <a:lightRig rig="threePt" dir="t"/>
          </a:scene3d>
          <a:sp3d extrusionH="247650" prstMaterial="dkEdge">
            <a:bevelT w="101600" h="260350" prst="convex"/>
            <a:bevelB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200" dirty="0">
                <a:solidFill>
                  <a:prstClr val="black"/>
                </a:solidFill>
              </a:rPr>
              <a:t>Объект 1</a:t>
            </a:r>
          </a:p>
        </p:txBody>
      </p:sp>
      <p:sp>
        <p:nvSpPr>
          <p:cNvPr id="12" name="Блок-схема: решение 11"/>
          <p:cNvSpPr/>
          <p:nvPr/>
        </p:nvSpPr>
        <p:spPr>
          <a:xfrm>
            <a:off x="3734443" y="4161643"/>
            <a:ext cx="4593891" cy="1669811"/>
          </a:xfrm>
          <a:prstGeom prst="flowChartDecision">
            <a:avLst/>
          </a:prstGeom>
          <a:scene3d>
            <a:camera prst="orthographicFront"/>
            <a:lightRig rig="threePt" dir="t"/>
          </a:scene3d>
          <a:sp3d extrusionH="247650" prstMaterial="dkEdge">
            <a:bevelT w="101600" h="260350" prst="convex"/>
            <a:bevelB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200" dirty="0">
                <a:solidFill>
                  <a:prstClr val="black"/>
                </a:solidFill>
              </a:rPr>
              <a:t>Объект 2</a:t>
            </a:r>
          </a:p>
        </p:txBody>
      </p:sp>
      <p:sp>
        <p:nvSpPr>
          <p:cNvPr id="13" name="Блок-схема: решение 12"/>
          <p:cNvSpPr/>
          <p:nvPr/>
        </p:nvSpPr>
        <p:spPr>
          <a:xfrm>
            <a:off x="3721100" y="3700245"/>
            <a:ext cx="4607232" cy="1669811"/>
          </a:xfrm>
          <a:prstGeom prst="flowChartDecision">
            <a:avLst/>
          </a:prstGeom>
          <a:solidFill>
            <a:srgbClr val="DD4935"/>
          </a:solidFill>
          <a:scene3d>
            <a:camera prst="orthographicFront"/>
            <a:lightRig rig="threePt" dir="t"/>
          </a:scene3d>
          <a:sp3d extrusionH="247650" prstMaterial="dkEdge">
            <a:bevelT w="101600" h="260350" prst="convex"/>
            <a:bevelB w="1460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3200" dirty="0">
                <a:solidFill>
                  <a:prstClr val="black"/>
                </a:solidFill>
              </a:rPr>
              <a:t>Объект 3</a:t>
            </a:r>
          </a:p>
        </p:txBody>
      </p:sp>
      <p:sp>
        <p:nvSpPr>
          <p:cNvPr id="14" name="Ромб 13"/>
          <p:cNvSpPr/>
          <p:nvPr/>
        </p:nvSpPr>
        <p:spPr>
          <a:xfrm>
            <a:off x="3721101" y="4677658"/>
            <a:ext cx="4619241" cy="1584324"/>
          </a:xfrm>
          <a:prstGeom prst="diamon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угол (1)</a:t>
            </a:r>
          </a:p>
        </p:txBody>
      </p:sp>
      <p:sp>
        <p:nvSpPr>
          <p:cNvPr id="36" name="Ромб 35"/>
          <p:cNvSpPr/>
          <p:nvPr/>
        </p:nvSpPr>
        <p:spPr>
          <a:xfrm>
            <a:off x="3986020" y="4779916"/>
            <a:ext cx="4078481" cy="1382715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угол (2)</a:t>
            </a:r>
          </a:p>
        </p:txBody>
      </p:sp>
      <p:sp>
        <p:nvSpPr>
          <p:cNvPr id="37" name="Ромб 36"/>
          <p:cNvSpPr/>
          <p:nvPr/>
        </p:nvSpPr>
        <p:spPr>
          <a:xfrm>
            <a:off x="4422328" y="4864331"/>
            <a:ext cx="3223073" cy="1191208"/>
          </a:xfrm>
          <a:prstGeom prst="diamond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угол (3)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1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Представление рекурсии в виде стека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61966" y="1822102"/>
            <a:ext cx="6755935" cy="4534249"/>
          </a:xfrm>
          <a:prstGeom prst="rect">
            <a:avLst/>
          </a:prstGeom>
          <a:blipFill dpi="0" rotWithShape="1">
            <a:blip r:embed="rId3">
              <a:alphaModFix amt="35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861966" y="1817072"/>
            <a:ext cx="6755935" cy="4534249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2371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xit" presetSubtype="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36" grpId="0" animBg="1"/>
      <p:bldP spid="36" grpId="1" animBg="1"/>
      <p:bldP spid="37" grpId="0" animBg="1"/>
      <p:bldP spid="37" grpId="1" animBg="1"/>
      <p:bldP spid="5" grpId="0" animBg="1"/>
      <p:bldP spid="10" grpId="0" animBg="1"/>
      <p:bldP spid="1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28469" y="3511648"/>
            <a:ext cx="10939115" cy="748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Количество одновременных вызовов вспомогательного алгоритма ограничено</a:t>
            </a:r>
            <a:endParaRPr lang="en-US" sz="2133" dirty="0">
              <a:solidFill>
                <a:prstClr val="black"/>
              </a:solidFill>
            </a:endParaRPr>
          </a:p>
          <a:p>
            <a:pPr defTabSz="914377"/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629353" y="3837733"/>
            <a:ext cx="10680700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поэтому, если рекурсию можно заменить циклом</a:t>
            </a:r>
            <a:r>
              <a:rPr lang="be-BY" sz="2133" dirty="0">
                <a:solidFill>
                  <a:prstClr val="black"/>
                </a:solidFill>
              </a:rPr>
              <a:t>,</a:t>
            </a:r>
            <a:r>
              <a:rPr lang="ru-RU" sz="2133" dirty="0">
                <a:solidFill>
                  <a:prstClr val="black"/>
                </a:solidFill>
              </a:rPr>
              <a:t> лучше так и поступить.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1255104" y="3512711"/>
            <a:ext cx="251992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,</a:t>
            </a:r>
            <a:endParaRPr lang="ru-RU" sz="1867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57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" grpId="0"/>
      <p:bldP spid="5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Важно запомнить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84710" y="1743828"/>
            <a:ext cx="11082873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b="1" dirty="0">
                <a:solidFill>
                  <a:prstClr val="black"/>
                </a:solidFill>
              </a:rPr>
              <a:t>Вспомогательный алгоритм</a:t>
            </a:r>
            <a:r>
              <a:rPr lang="ru-RU" sz="2133" dirty="0">
                <a:solidFill>
                  <a:prstClr val="black"/>
                </a:solidFill>
              </a:rPr>
              <a:t> – это алгоритм, который целиком использован в составе другого алгоритма.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84711" y="3090960"/>
            <a:ext cx="11082872" cy="748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b="1" dirty="0">
                <a:solidFill>
                  <a:prstClr val="black"/>
                </a:solidFill>
              </a:rPr>
              <a:t>Рекурсивный алгоритм</a:t>
            </a:r>
            <a:r>
              <a:rPr lang="ru-RU" sz="2133" dirty="0">
                <a:solidFill>
                  <a:prstClr val="black"/>
                </a:solidFill>
              </a:rPr>
              <a:t> – это вспомогательный алгоритм, который содержит ссылку на самого себя.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84712" y="4438092"/>
            <a:ext cx="11082872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Исполнение рекурсивного алгоритма можно представить в виде стека.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4717" y="5456929"/>
            <a:ext cx="11082867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Если рекурсию можно заменить циклом, лучше так и поступить.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493169" y="2882900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>
            <a:off x="484710" y="4114800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484710" y="5194300"/>
            <a:ext cx="11220465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95520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8" y="279282"/>
            <a:ext cx="5629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Мы научились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93168" y="3173460"/>
            <a:ext cx="11074416" cy="1323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>
              <a:lnSpc>
                <a:spcPct val="150000"/>
              </a:lnSpc>
            </a:pPr>
            <a:r>
              <a:rPr lang="ru-RU" sz="2667" dirty="0">
                <a:solidFill>
                  <a:prstClr val="black"/>
                </a:solidFill>
              </a:rPr>
              <a:t>Применять вспомогательные и рекурсивные алгоритмы при решении задач.</a:t>
            </a:r>
          </a:p>
        </p:txBody>
      </p:sp>
    </p:spTree>
    <p:extLst>
      <p:ext uri="{BB962C8B-B14F-4D97-AF65-F5344CB8AC3E}">
        <p14:creationId xmlns:p14="http://schemas.microsoft.com/office/powerpoint/2010/main" val="3434731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1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Метод последовательного конструирования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56370" y="2081515"/>
            <a:ext cx="1879261" cy="7487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endParaRPr lang="ru-RU" sz="933" dirty="0">
              <a:solidFill>
                <a:prstClr val="black"/>
              </a:solidFill>
            </a:endParaRPr>
          </a:p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Алгоритм</a:t>
            </a:r>
          </a:p>
          <a:p>
            <a:pPr algn="ctr" defTabSz="914377"/>
            <a:endParaRPr lang="ru-RU" sz="933" dirty="0">
              <a:solidFill>
                <a:prstClr val="black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84725" y="3178690"/>
            <a:ext cx="2622551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Единое предписание</a:t>
            </a:r>
          </a:p>
        </p:txBody>
      </p:sp>
      <p:cxnSp>
        <p:nvCxnSpPr>
          <p:cNvPr id="21" name="Прямая со стрелкой 20"/>
          <p:cNvCxnSpPr>
            <a:stCxn id="14" idx="2"/>
            <a:endCxn id="20" idx="0"/>
          </p:cNvCxnSpPr>
          <p:nvPr/>
        </p:nvCxnSpPr>
        <p:spPr>
          <a:xfrm>
            <a:off x="6096001" y="2830310"/>
            <a:ext cx="0" cy="34838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24418" y="3998202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555747" y="4484149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7035631" y="4484146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966959" y="3998202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1955125" y="5148225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56370" y="5148225"/>
            <a:ext cx="1600623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400" dirty="0">
                <a:solidFill>
                  <a:prstClr val="black"/>
                </a:solidFill>
              </a:rPr>
              <a:t>Команда</a:t>
            </a:r>
          </a:p>
        </p:txBody>
      </p:sp>
      <p:cxnSp>
        <p:nvCxnSpPr>
          <p:cNvPr id="28" name="Прямая соединительная линия 27"/>
          <p:cNvCxnSpPr>
            <a:stCxn id="20" idx="1"/>
          </p:cNvCxnSpPr>
          <p:nvPr/>
        </p:nvCxnSpPr>
        <p:spPr>
          <a:xfrm flipH="1">
            <a:off x="1424730" y="3594189"/>
            <a:ext cx="3359995" cy="1538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 flipV="1">
            <a:off x="7408718" y="3610433"/>
            <a:ext cx="3359996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>
            <a:stCxn id="20" idx="2"/>
          </p:cNvCxnSpPr>
          <p:nvPr/>
        </p:nvCxnSpPr>
        <p:spPr>
          <a:xfrm flipH="1">
            <a:off x="6095998" y="4009687"/>
            <a:ext cx="3" cy="25189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H="1">
            <a:off x="4356077" y="4255478"/>
            <a:ext cx="3479864" cy="2893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 стрелкой 31"/>
          <p:cNvCxnSpPr>
            <a:endCxn id="23" idx="0"/>
          </p:cNvCxnSpPr>
          <p:nvPr/>
        </p:nvCxnSpPr>
        <p:spPr>
          <a:xfrm>
            <a:off x="4349707" y="4249127"/>
            <a:ext cx="6352" cy="23502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/>
          <p:nvPr/>
        </p:nvCxnSpPr>
        <p:spPr>
          <a:xfrm>
            <a:off x="7835920" y="4248492"/>
            <a:ext cx="6352" cy="23502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1408132" y="3602700"/>
            <a:ext cx="3899" cy="3955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>
            <a:off x="10779968" y="3604776"/>
            <a:ext cx="3899" cy="39550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>
            <a:stCxn id="23" idx="1"/>
          </p:cNvCxnSpPr>
          <p:nvPr/>
        </p:nvCxnSpPr>
        <p:spPr>
          <a:xfrm flipH="1">
            <a:off x="2755439" y="4714982"/>
            <a:ext cx="800308" cy="15389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 flipH="1" flipV="1">
            <a:off x="5156370" y="4730366"/>
            <a:ext cx="800311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>
            <a:endCxn id="26" idx="0"/>
          </p:cNvCxnSpPr>
          <p:nvPr/>
        </p:nvCxnSpPr>
        <p:spPr>
          <a:xfrm>
            <a:off x="2755436" y="4730365"/>
            <a:ext cx="1" cy="41786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/>
          <p:cNvCxnSpPr/>
          <p:nvPr/>
        </p:nvCxnSpPr>
        <p:spPr>
          <a:xfrm>
            <a:off x="5956680" y="4730365"/>
            <a:ext cx="1" cy="41785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5155298" y="2069706"/>
            <a:ext cx="1879261" cy="76944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rgbClr val="DD4935"/>
            </a:solidFill>
          </a:ln>
        </p:spPr>
        <p:txBody>
          <a:bodyPr wrap="square" rtlCol="0">
            <a:spAutoFit/>
          </a:bodyPr>
          <a:lstStyle/>
          <a:p>
            <a:pPr algn="ctr" defTabSz="914377"/>
            <a:endParaRPr lang="ru-RU" sz="933" b="1" dirty="0">
              <a:solidFill>
                <a:prstClr val="black"/>
              </a:solidFill>
            </a:endParaRPr>
          </a:p>
          <a:p>
            <a:pPr algn="ctr" defTabSz="914377"/>
            <a:r>
              <a:rPr lang="ru-RU" sz="2400" b="1" dirty="0">
                <a:solidFill>
                  <a:prstClr val="black"/>
                </a:solidFill>
              </a:rPr>
              <a:t>Алгоритм</a:t>
            </a:r>
          </a:p>
          <a:p>
            <a:pPr algn="ctr" defTabSz="914377"/>
            <a:endParaRPr lang="ru-RU" sz="1067" b="1" dirty="0">
              <a:solidFill>
                <a:prstClr val="black"/>
              </a:solidFill>
            </a:endParaRPr>
          </a:p>
        </p:txBody>
      </p:sp>
      <p:sp>
        <p:nvSpPr>
          <p:cNvPr id="41" name="Левая фигурная скобка 40"/>
          <p:cNvSpPr/>
          <p:nvPr/>
        </p:nvSpPr>
        <p:spPr>
          <a:xfrm rot="5400000">
            <a:off x="5576200" y="-1993184"/>
            <a:ext cx="1054841" cy="10927928"/>
          </a:xfrm>
          <a:prstGeom prst="leftBrace">
            <a:avLst>
              <a:gd name="adj1" fmla="val 25665"/>
              <a:gd name="adj2" fmla="val 50093"/>
            </a:avLst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677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250"/>
                            </p:stCondLst>
                            <p:childTnLst>
                              <p:par>
                                <p:cTn id="3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5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3500"/>
                            </p:stCondLst>
                            <p:childTnLst>
                              <p:par>
                                <p:cTn id="6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0"/>
                            </p:stCondLst>
                            <p:childTnLst>
                              <p:par>
                                <p:cTn id="124" presetID="56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82716E-6 L 0.06719 -0.06914 " pathEditMode="relative" rAng="0" ptsTypes="AA">
                                      <p:cBhvr>
                                        <p:cTn id="125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51" y="-3457"/>
                                    </p:animMotion>
                                  </p:childTnLst>
                                </p:cTn>
                              </p:par>
                              <p:par>
                                <p:cTn id="126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914E-7 L 0.01302 -0.16698 " pathEditMode="relative" rAng="0" ptsTypes="AA">
                                      <p:cBhvr>
                                        <p:cTn id="12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42" y="-8364"/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56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2.46914E-7 L 0.06615 -0.16698 " pathEditMode="relative" rAng="0" ptsTypes="AA">
                                      <p:cBhvr>
                                        <p:cTn id="1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99" y="-83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7000"/>
                            </p:stCondLst>
                            <p:childTnLst>
                              <p:par>
                                <p:cTn id="13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7500"/>
                            </p:stCondLst>
                            <p:childTnLst>
                              <p:par>
                                <p:cTn id="1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0" grpId="1" animBg="1"/>
      <p:bldP spid="22" grpId="0" animBg="1"/>
      <p:bldP spid="23" grpId="0" animBg="1"/>
      <p:bldP spid="23" grpId="1" animBg="1"/>
      <p:bldP spid="24" grpId="0" animBg="1"/>
      <p:bldP spid="24" grpId="1" animBg="1"/>
      <p:bldP spid="25" grpId="0" animBg="1"/>
      <p:bldP spid="26" grpId="0" animBg="1"/>
      <p:bldP spid="26" grpId="1" animBg="1"/>
      <p:bldP spid="27" grpId="0" animBg="1"/>
      <p:bldP spid="27" grpId="1" animBg="1"/>
      <p:bldP spid="40" grpId="0" animBg="1"/>
      <p:bldP spid="4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TextBox 68"/>
          <p:cNvSpPr txBox="1"/>
          <p:nvPr/>
        </p:nvSpPr>
        <p:spPr>
          <a:xfrm>
            <a:off x="493167" y="279281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Метод последовательного конструирования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926113" y="2194320"/>
            <a:ext cx="2050047" cy="502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b="1" dirty="0">
                <a:solidFill>
                  <a:prstClr val="black"/>
                </a:solidFill>
              </a:rPr>
              <a:t>Задача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425061" y="3651477"/>
            <a:ext cx="2501052" cy="502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dirty="0">
                <a:solidFill>
                  <a:prstClr val="black"/>
                </a:solidFill>
              </a:rPr>
              <a:t>Подзадача</a:t>
            </a:r>
            <a:r>
              <a:rPr lang="en-US" sz="2667" dirty="0">
                <a:solidFill>
                  <a:prstClr val="black"/>
                </a:solidFill>
              </a:rPr>
              <a:t> </a:t>
            </a:r>
            <a:r>
              <a:rPr lang="en-US" sz="2667" b="1" dirty="0">
                <a:solidFill>
                  <a:prstClr val="black"/>
                </a:solidFill>
              </a:rPr>
              <a:t>x</a:t>
            </a:r>
            <a:endParaRPr lang="ru-RU" sz="1867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976159" y="3644465"/>
            <a:ext cx="2501052" cy="502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dirty="0">
                <a:solidFill>
                  <a:prstClr val="black"/>
                </a:solidFill>
              </a:rPr>
              <a:t>Подзадача</a:t>
            </a:r>
            <a:r>
              <a:rPr lang="en-US" sz="2667" dirty="0">
                <a:solidFill>
                  <a:prstClr val="black"/>
                </a:solidFill>
              </a:rPr>
              <a:t> </a:t>
            </a:r>
            <a:r>
              <a:rPr lang="en-US" sz="2667" b="1" dirty="0">
                <a:solidFill>
                  <a:prstClr val="black"/>
                </a:solidFill>
              </a:rPr>
              <a:t>y</a:t>
            </a:r>
            <a:endParaRPr lang="ru-RU" sz="1867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475107" y="5101621"/>
            <a:ext cx="2501052" cy="502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dirty="0">
                <a:solidFill>
                  <a:prstClr val="black"/>
                </a:solidFill>
              </a:rPr>
              <a:t>Подзадача</a:t>
            </a:r>
            <a:r>
              <a:rPr lang="en-US" sz="2667" dirty="0">
                <a:solidFill>
                  <a:prstClr val="black"/>
                </a:solidFill>
              </a:rPr>
              <a:t> </a:t>
            </a:r>
            <a:r>
              <a:rPr lang="en-US" sz="2667" b="1" dirty="0">
                <a:solidFill>
                  <a:prstClr val="black"/>
                </a:solidFill>
              </a:rPr>
              <a:t>x</a:t>
            </a:r>
            <a:endParaRPr lang="ru-RU" sz="1867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477211" y="5094609"/>
            <a:ext cx="2501052" cy="50276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 defTabSz="914377"/>
            <a:r>
              <a:rPr lang="ru-RU" sz="2667" dirty="0">
                <a:solidFill>
                  <a:prstClr val="black"/>
                </a:solidFill>
              </a:rPr>
              <a:t>Подзадача</a:t>
            </a:r>
            <a:r>
              <a:rPr lang="en-US" sz="2667" dirty="0">
                <a:solidFill>
                  <a:prstClr val="black"/>
                </a:solidFill>
              </a:rPr>
              <a:t> </a:t>
            </a:r>
            <a:r>
              <a:rPr lang="en-US" sz="2667" b="1" dirty="0">
                <a:solidFill>
                  <a:prstClr val="black"/>
                </a:solidFill>
              </a:rPr>
              <a:t>z</a:t>
            </a:r>
            <a:endParaRPr lang="ru-RU" sz="1867" b="1" dirty="0">
              <a:solidFill>
                <a:prstClr val="black"/>
              </a:solidFill>
              <a:latin typeface="Monotype Corsiva" panose="03010101010201010101" pitchFamily="66" charset="0"/>
            </a:endParaRPr>
          </a:p>
        </p:txBody>
      </p:sp>
      <p:cxnSp>
        <p:nvCxnSpPr>
          <p:cNvPr id="57" name="Прямая соединительная линия 56"/>
          <p:cNvCxnSpPr>
            <a:stCxn id="2" idx="1"/>
          </p:cNvCxnSpPr>
          <p:nvPr/>
        </p:nvCxnSpPr>
        <p:spPr>
          <a:xfrm flipH="1">
            <a:off x="2675588" y="2445703"/>
            <a:ext cx="1250525" cy="1535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 flipH="1">
            <a:off x="5977586" y="2461060"/>
            <a:ext cx="12505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 flipH="1">
            <a:off x="4724519" y="3917327"/>
            <a:ext cx="12505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единительная линия 59"/>
          <p:cNvCxnSpPr/>
          <p:nvPr/>
        </p:nvCxnSpPr>
        <p:spPr>
          <a:xfrm flipH="1">
            <a:off x="8475253" y="3917327"/>
            <a:ext cx="1250527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>
            <a:endCxn id="40" idx="0"/>
          </p:cNvCxnSpPr>
          <p:nvPr/>
        </p:nvCxnSpPr>
        <p:spPr>
          <a:xfrm>
            <a:off x="2675586" y="2461060"/>
            <a:ext cx="1" cy="119041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 стрелкой 63"/>
          <p:cNvCxnSpPr>
            <a:endCxn id="41" idx="0"/>
          </p:cNvCxnSpPr>
          <p:nvPr/>
        </p:nvCxnSpPr>
        <p:spPr>
          <a:xfrm>
            <a:off x="7226685" y="2461061"/>
            <a:ext cx="0" cy="118340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>
            <a:endCxn id="42" idx="0"/>
          </p:cNvCxnSpPr>
          <p:nvPr/>
        </p:nvCxnSpPr>
        <p:spPr>
          <a:xfrm>
            <a:off x="4724519" y="3911204"/>
            <a:ext cx="1114" cy="119041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 стрелкой 67"/>
          <p:cNvCxnSpPr>
            <a:endCxn id="43" idx="0"/>
          </p:cNvCxnSpPr>
          <p:nvPr/>
        </p:nvCxnSpPr>
        <p:spPr>
          <a:xfrm>
            <a:off x="9725779" y="3911205"/>
            <a:ext cx="1958" cy="1183404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Овал 69"/>
          <p:cNvSpPr/>
          <p:nvPr/>
        </p:nvSpPr>
        <p:spPr>
          <a:xfrm>
            <a:off x="965200" y="3454400"/>
            <a:ext cx="3403600" cy="89287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Овал 70"/>
          <p:cNvSpPr/>
          <p:nvPr/>
        </p:nvSpPr>
        <p:spPr>
          <a:xfrm>
            <a:off x="3022719" y="4914908"/>
            <a:ext cx="3403600" cy="892877"/>
          </a:xfrm>
          <a:prstGeom prst="ellipse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28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4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0" grpId="0" animBg="1"/>
      <p:bldP spid="41" grpId="0" animBg="1"/>
      <p:bldP spid="42" grpId="0" animBg="1"/>
      <p:bldP spid="43" grpId="0" animBg="1"/>
      <p:bldP spid="70" grpId="0" animBg="1"/>
      <p:bldP spid="7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Конструирование алгоритмов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1900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366" y="1354668"/>
            <a:ext cx="4679924" cy="5243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34" y="2088995"/>
            <a:ext cx="5232399" cy="436362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0038">
            <a:off x="9182955" y="2993533"/>
            <a:ext cx="1253899" cy="117758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1264">
            <a:off x="9184082" y="3006796"/>
            <a:ext cx="1661189" cy="12196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55" y="1267266"/>
            <a:ext cx="4334951" cy="5189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0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Вспомогательный алгоритм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Прямоугольник 44"/>
          <p:cNvSpPr/>
          <p:nvPr/>
        </p:nvSpPr>
        <p:spPr>
          <a:xfrm>
            <a:off x="628469" y="1535385"/>
            <a:ext cx="10939115" cy="748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defTabSz="914377"/>
            <a:r>
              <a:rPr lang="ru-RU" sz="2133" b="1" dirty="0">
                <a:solidFill>
                  <a:prstClr val="black"/>
                </a:solidFill>
              </a:rPr>
              <a:t>Вспомогательный алгоритм</a:t>
            </a:r>
            <a:r>
              <a:rPr lang="ru-RU" sz="2133" dirty="0">
                <a:solidFill>
                  <a:prstClr val="black"/>
                </a:solidFill>
              </a:rPr>
              <a:t> – это алгоритм, который целиком использован в составе другого алгоритма.</a:t>
            </a:r>
          </a:p>
        </p:txBody>
      </p:sp>
      <p:pic>
        <p:nvPicPr>
          <p:cNvPr id="46" name="Рисунок 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177" y="2504993"/>
            <a:ext cx="4618144" cy="385135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358718">
            <a:off x="6188862" y="3472598"/>
            <a:ext cx="583249" cy="583249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534340">
            <a:off x="6435241" y="3694198"/>
            <a:ext cx="583249" cy="58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931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рямоугольник 9"/>
          <p:cNvSpPr/>
          <p:nvPr/>
        </p:nvSpPr>
        <p:spPr>
          <a:xfrm>
            <a:off x="628469" y="1535385"/>
            <a:ext cx="10939115" cy="748795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noFill/>
          </a:ln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Робот находится в левой верхней клетке поля без стен.</a:t>
            </a:r>
          </a:p>
          <a:p>
            <a:pPr defTabSz="914377"/>
            <a:endParaRPr lang="ru-RU" sz="2133" dirty="0">
              <a:solidFill>
                <a:prstClr val="black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8026893" y="1534787"/>
            <a:ext cx="351621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Нарисовать 9 квадратов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025" y="1862091"/>
            <a:ext cx="200407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2 на 2 клетки.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880" y="2931200"/>
            <a:ext cx="5130421" cy="33701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2" name="Овал 11"/>
          <p:cNvSpPr/>
          <p:nvPr/>
        </p:nvSpPr>
        <p:spPr>
          <a:xfrm>
            <a:off x="3480181" y="2858149"/>
            <a:ext cx="1015620" cy="91440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365880" y="3759849"/>
            <a:ext cx="3212720" cy="107331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6417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/>
      <p:bldP spid="8" grpId="0"/>
      <p:bldP spid="12" grpId="0" animBg="1"/>
      <p:bldP spid="12" grpId="1" animBg="1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1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Написание и тестирование программы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54" t="7" r="54093" b="49599"/>
          <a:stretch/>
        </p:blipFill>
        <p:spPr>
          <a:xfrm>
            <a:off x="7488768" y="1765152"/>
            <a:ext cx="4078817" cy="4256157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514167" y="1896133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020050" y="189613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020050" y="2407307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7514167" y="2407307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" name="Ромб 5"/>
          <p:cNvSpPr/>
          <p:nvPr/>
        </p:nvSpPr>
        <p:spPr>
          <a:xfrm>
            <a:off x="7608982" y="198165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Ромб 19"/>
          <p:cNvSpPr/>
          <p:nvPr/>
        </p:nvSpPr>
        <p:spPr>
          <a:xfrm>
            <a:off x="8114865" y="198165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1" name="Ромб 20"/>
          <p:cNvSpPr/>
          <p:nvPr/>
        </p:nvSpPr>
        <p:spPr>
          <a:xfrm>
            <a:off x="7608981" y="251091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2" name="Ромб 21"/>
          <p:cNvSpPr/>
          <p:nvPr/>
        </p:nvSpPr>
        <p:spPr>
          <a:xfrm>
            <a:off x="8113375" y="251091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9038990" y="189613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545514" y="189613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9040258" y="2407308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9544827" y="2407308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3" name="Ромб 22"/>
          <p:cNvSpPr/>
          <p:nvPr/>
        </p:nvSpPr>
        <p:spPr>
          <a:xfrm>
            <a:off x="8621795" y="251091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Ромб 23"/>
          <p:cNvSpPr/>
          <p:nvPr/>
        </p:nvSpPr>
        <p:spPr>
          <a:xfrm>
            <a:off x="9139519" y="251091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25" name="Ромб 24"/>
          <p:cNvSpPr/>
          <p:nvPr/>
        </p:nvSpPr>
        <p:spPr>
          <a:xfrm>
            <a:off x="9139518" y="1976155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1" name="Ромб 40"/>
          <p:cNvSpPr/>
          <p:nvPr/>
        </p:nvSpPr>
        <p:spPr>
          <a:xfrm>
            <a:off x="9633363" y="250868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10557317" y="189613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1063841" y="189613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0558585" y="2407308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1063154" y="2407308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0" name="Ромб 39"/>
          <p:cNvSpPr/>
          <p:nvPr/>
        </p:nvSpPr>
        <p:spPr>
          <a:xfrm>
            <a:off x="10668810" y="1976155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8" name="Ромб 37"/>
          <p:cNvSpPr/>
          <p:nvPr/>
        </p:nvSpPr>
        <p:spPr>
          <a:xfrm>
            <a:off x="10148897" y="250868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39" name="Ромб 38"/>
          <p:cNvSpPr/>
          <p:nvPr/>
        </p:nvSpPr>
        <p:spPr>
          <a:xfrm>
            <a:off x="10668811" y="251091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6" name="Ромб 45"/>
          <p:cNvSpPr/>
          <p:nvPr/>
        </p:nvSpPr>
        <p:spPr>
          <a:xfrm>
            <a:off x="7608979" y="302747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7514167" y="3437042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3" name="Прямоугольник 62"/>
          <p:cNvSpPr/>
          <p:nvPr/>
        </p:nvSpPr>
        <p:spPr>
          <a:xfrm>
            <a:off x="8020050" y="343704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8020050" y="3948216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514167" y="3948216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9038990" y="343704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9545514" y="343704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9040258" y="3948217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9544827" y="3948217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0" name="Прямоугольник 69"/>
          <p:cNvSpPr/>
          <p:nvPr/>
        </p:nvSpPr>
        <p:spPr>
          <a:xfrm>
            <a:off x="10557317" y="343704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11063841" y="3437041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2" name="Прямоугольник 71"/>
          <p:cNvSpPr/>
          <p:nvPr/>
        </p:nvSpPr>
        <p:spPr>
          <a:xfrm>
            <a:off x="10558585" y="3948217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11063154" y="3948217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47" name="Ромб 46"/>
          <p:cNvSpPr/>
          <p:nvPr/>
        </p:nvSpPr>
        <p:spPr>
          <a:xfrm>
            <a:off x="7608978" y="3548651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4" name="Ромб 73"/>
          <p:cNvSpPr/>
          <p:nvPr/>
        </p:nvSpPr>
        <p:spPr>
          <a:xfrm>
            <a:off x="10667110" y="4036429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7514167" y="4974336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8020050" y="497433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0" name="Прямоугольник 79"/>
          <p:cNvSpPr/>
          <p:nvPr/>
        </p:nvSpPr>
        <p:spPr>
          <a:xfrm>
            <a:off x="8020050" y="5485509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1" name="Прямоугольник 80"/>
          <p:cNvSpPr/>
          <p:nvPr/>
        </p:nvSpPr>
        <p:spPr>
          <a:xfrm>
            <a:off x="7514167" y="5485509"/>
            <a:ext cx="477308" cy="480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2" name="Прямоугольник 81"/>
          <p:cNvSpPr/>
          <p:nvPr/>
        </p:nvSpPr>
        <p:spPr>
          <a:xfrm>
            <a:off x="9038990" y="497433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3" name="Прямоугольник 82"/>
          <p:cNvSpPr/>
          <p:nvPr/>
        </p:nvSpPr>
        <p:spPr>
          <a:xfrm>
            <a:off x="9545514" y="497433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4" name="Прямоугольник 83"/>
          <p:cNvSpPr/>
          <p:nvPr/>
        </p:nvSpPr>
        <p:spPr>
          <a:xfrm>
            <a:off x="9040258" y="5485511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5" name="Прямоугольник 84"/>
          <p:cNvSpPr/>
          <p:nvPr/>
        </p:nvSpPr>
        <p:spPr>
          <a:xfrm>
            <a:off x="9544827" y="5485510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6" name="Прямоугольник 85"/>
          <p:cNvSpPr/>
          <p:nvPr/>
        </p:nvSpPr>
        <p:spPr>
          <a:xfrm>
            <a:off x="10557317" y="497433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7" name="Прямоугольник 86"/>
          <p:cNvSpPr/>
          <p:nvPr/>
        </p:nvSpPr>
        <p:spPr>
          <a:xfrm>
            <a:off x="11063841" y="4974334"/>
            <a:ext cx="477308" cy="47241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10558585" y="5485511"/>
            <a:ext cx="477308" cy="4778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89" name="Прямоугольник 88"/>
          <p:cNvSpPr/>
          <p:nvPr/>
        </p:nvSpPr>
        <p:spPr>
          <a:xfrm>
            <a:off x="11063154" y="5485510"/>
            <a:ext cx="477308" cy="477801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77" name="Ромб 76"/>
          <p:cNvSpPr/>
          <p:nvPr/>
        </p:nvSpPr>
        <p:spPr>
          <a:xfrm>
            <a:off x="7608977" y="506637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90" name="Ромб 89"/>
          <p:cNvSpPr/>
          <p:nvPr/>
        </p:nvSpPr>
        <p:spPr>
          <a:xfrm>
            <a:off x="10667110" y="5583343"/>
            <a:ext cx="287676" cy="301375"/>
          </a:xfrm>
          <a:prstGeom prst="diamond">
            <a:avLst/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664332" y="1475319"/>
            <a:ext cx="1599897" cy="296555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377"/>
            <a:r>
              <a:rPr lang="ru-RU" sz="1867" dirty="0" err="1" smtClean="0">
                <a:solidFill>
                  <a:prstClr val="black"/>
                </a:solidFill>
              </a:rPr>
              <a:t>алг</a:t>
            </a:r>
            <a:r>
              <a:rPr lang="ru-RU" sz="1867" dirty="0" smtClean="0">
                <a:solidFill>
                  <a:prstClr val="black"/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квадрат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нач</a:t>
            </a:r>
          </a:p>
          <a:p>
            <a:pPr defTabSz="914377"/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 закрасить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 вправо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закрасить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вниз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закрасить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влево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закрасить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кон</a:t>
            </a:r>
          </a:p>
        </p:txBody>
      </p:sp>
      <p:sp>
        <p:nvSpPr>
          <p:cNvPr id="60" name="Прямоугольник 59"/>
          <p:cNvSpPr/>
          <p:nvPr/>
        </p:nvSpPr>
        <p:spPr>
          <a:xfrm>
            <a:off x="2737778" y="1475319"/>
            <a:ext cx="1361916" cy="4114844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 defTabSz="914377"/>
            <a:r>
              <a:rPr lang="ru-RU" sz="1867" dirty="0" err="1" smtClean="0">
                <a:solidFill>
                  <a:prstClr val="black"/>
                </a:solidFill>
              </a:rPr>
              <a:t>алг</a:t>
            </a:r>
            <a:r>
              <a:rPr lang="ru-RU" sz="1867" dirty="0" smtClean="0">
                <a:solidFill>
                  <a:prstClr val="black"/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ряд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нач</a:t>
            </a:r>
          </a:p>
          <a:p>
            <a:pPr defTabSz="914377"/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 квадрат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 вправо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вправо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вправо</a:t>
            </a:r>
          </a:p>
          <a:p>
            <a:pPr defTabSz="914377"/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 вверх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sz="1867" dirty="0" smtClean="0">
                <a:solidFill>
                  <a:srgbClr val="5B9BD5">
                    <a:lumMod val="75000"/>
                  </a:srgbClr>
                </a:solidFill>
              </a:rPr>
              <a:t>квадрат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вправо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вправо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вправо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вверх</a:t>
            </a:r>
          </a:p>
          <a:p>
            <a:pPr defTabSz="914377"/>
            <a:r>
              <a:rPr lang="ru-RU" sz="1867" dirty="0">
                <a:solidFill>
                  <a:srgbClr val="5B9BD5">
                    <a:lumMod val="75000"/>
                  </a:srgbClr>
                </a:solidFill>
              </a:rPr>
              <a:t> квадрат</a:t>
            </a:r>
            <a:endParaRPr lang="ru-RU" sz="1867" dirty="0">
              <a:solidFill>
                <a:srgbClr val="5B9BD5">
                  <a:lumMod val="75000"/>
                </a:srgbClr>
              </a:solidFill>
            </a:endParaRPr>
          </a:p>
          <a:p>
            <a:pPr defTabSz="914377"/>
            <a:r>
              <a:rPr lang="ru-RU" sz="1867" dirty="0">
                <a:solidFill>
                  <a:prstClr val="black"/>
                </a:solidFill>
              </a:rPr>
              <a:t>кон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4828833" y="1475319"/>
            <a:ext cx="1248213" cy="4524315"/>
          </a:xfrm>
          <a:prstGeom prst="rect">
            <a:avLst/>
          </a:prstGeom>
          <a:solidFill>
            <a:srgbClr val="D9D9D9"/>
          </a:solidFill>
        </p:spPr>
        <p:txBody>
          <a:bodyPr wrap="square">
            <a:spAutoFit/>
          </a:bodyPr>
          <a:lstStyle/>
          <a:p>
            <a:pPr defTabSz="914377"/>
            <a:r>
              <a:rPr lang="ru-RU" dirty="0" err="1" smtClean="0">
                <a:solidFill>
                  <a:prstClr val="black"/>
                </a:solidFill>
              </a:rPr>
              <a:t>алг</a:t>
            </a:r>
            <a:r>
              <a:rPr lang="ru-RU" dirty="0" smtClean="0">
                <a:solidFill>
                  <a:prstClr val="black"/>
                </a:solidFill>
              </a:rPr>
              <a:t> </a:t>
            </a:r>
            <a:endParaRPr lang="ru-RU" dirty="0">
              <a:solidFill>
                <a:prstClr val="black"/>
              </a:solidFill>
            </a:endParaRPr>
          </a:p>
          <a:p>
            <a:pPr defTabSz="914377"/>
            <a:r>
              <a:rPr lang="ru-RU" dirty="0" err="1">
                <a:solidFill>
                  <a:prstClr val="black"/>
                </a:solidFill>
              </a:rPr>
              <a:t>нач</a:t>
            </a:r>
            <a:endParaRPr lang="ru-RU" dirty="0">
              <a:solidFill>
                <a:prstClr val="black"/>
              </a:solidFill>
            </a:endParaRPr>
          </a:p>
          <a:p>
            <a:pPr defTabSz="914377"/>
            <a:r>
              <a:rPr lang="ru-RU" dirty="0">
                <a:solidFill>
                  <a:prstClr val="black"/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</a:rPr>
              <a:t>ряд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err="1" smtClean="0"/>
              <a:t>нц</a:t>
            </a:r>
            <a:endParaRPr lang="ru-RU" dirty="0" smtClean="0"/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</a:rPr>
              <a:t> влево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err="1" smtClean="0"/>
              <a:t>кц</a:t>
            </a:r>
            <a:endParaRPr lang="ru-RU" dirty="0" smtClean="0"/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</a:rPr>
              <a:t>вниз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smtClean="0">
                <a:solidFill>
                  <a:srgbClr val="5B9BD5">
                    <a:lumMod val="75000"/>
                  </a:srgbClr>
                </a:solidFill>
              </a:rPr>
              <a:t>вниз</a:t>
            </a:r>
          </a:p>
          <a:p>
            <a:pPr defTabSz="914377"/>
            <a:r>
              <a:rPr lang="ru-RU" dirty="0" smtClean="0">
                <a:solidFill>
                  <a:srgbClr val="5B9BD5">
                    <a:lumMod val="75000"/>
                  </a:srgbClr>
                </a:solidFill>
              </a:rPr>
              <a:t> ряд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err="1"/>
              <a:t>нц</a:t>
            </a:r>
            <a:endParaRPr lang="ru-RU" dirty="0"/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 влево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</a:t>
            </a:r>
            <a:r>
              <a:rPr lang="ru-RU" dirty="0" err="1"/>
              <a:t>кц</a:t>
            </a:r>
            <a:endParaRPr lang="ru-RU" dirty="0"/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вниз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вниз</a:t>
            </a:r>
          </a:p>
          <a:p>
            <a:pPr defTabSz="914377"/>
            <a:r>
              <a:rPr lang="ru-RU" dirty="0">
                <a:solidFill>
                  <a:srgbClr val="5B9BD5">
                    <a:lumMod val="75000"/>
                  </a:srgbClr>
                </a:solidFill>
              </a:rPr>
              <a:t> ряд</a:t>
            </a:r>
          </a:p>
          <a:p>
            <a:pPr defTabSz="914377"/>
            <a:r>
              <a:rPr lang="ru-RU" dirty="0">
                <a:solidFill>
                  <a:prstClr val="black"/>
                </a:solidFill>
              </a:rPr>
              <a:t>кон</a:t>
            </a:r>
            <a:endParaRPr lang="ru-RU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042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500"/>
                            </p:stCondLst>
                            <p:childTnLst>
                              <p:par>
                                <p:cTn id="114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500"/>
                            </p:stCondLst>
                            <p:childTnLst>
                              <p:par>
                                <p:cTn id="1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5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500"/>
                            </p:stCondLst>
                            <p:childTnLst>
                              <p:par>
                                <p:cTn id="1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500"/>
                            </p:stCondLst>
                            <p:childTnLst>
                              <p:par>
                                <p:cTn id="1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500"/>
                            </p:stCondLst>
                            <p:childTnLst>
                              <p:par>
                                <p:cTn id="171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4" fill="hold">
                      <p:stCondLst>
                        <p:cond delay="indefinite"/>
                      </p:stCondLst>
                      <p:childTnLst>
                        <p:par>
                          <p:cTn id="175" fill="hold">
                            <p:stCondLst>
                              <p:cond delay="0"/>
                            </p:stCondLst>
                            <p:childTnLst>
                              <p:par>
                                <p:cTn id="1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7" fill="hold">
                            <p:stCondLst>
                              <p:cond delay="500"/>
                            </p:stCondLst>
                            <p:childTnLst>
                              <p:par>
                                <p:cTn id="2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1" fill="hold">
                      <p:stCondLst>
                        <p:cond delay="indefinite"/>
                      </p:stCondLst>
                      <p:childTnLst>
                        <p:par>
                          <p:cTn id="252" fill="hold">
                            <p:stCondLst>
                              <p:cond delay="0"/>
                            </p:stCondLst>
                            <p:childTnLst>
                              <p:par>
                                <p:cTn id="25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500"/>
                            </p:stCondLst>
                            <p:childTnLst>
                              <p:par>
                                <p:cTn id="2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4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1" fill="hold">
                            <p:stCondLst>
                              <p:cond delay="500"/>
                            </p:stCondLst>
                            <p:childTnLst>
                              <p:par>
                                <p:cTn id="30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7" grpId="0" animBg="1"/>
      <p:bldP spid="18" grpId="0" animBg="1"/>
      <p:bldP spid="19" grpId="0" animBg="1"/>
      <p:bldP spid="6" grpId="0" animBg="1"/>
      <p:bldP spid="20" grpId="0" animBg="1"/>
      <p:bldP spid="20" grpId="1" animBg="1"/>
      <p:bldP spid="21" grpId="0" animBg="1"/>
      <p:bldP spid="21" grpId="1" animBg="1"/>
      <p:bldP spid="21" grpId="2" animBg="1"/>
      <p:bldP spid="21" grpId="3" animBg="1"/>
      <p:bldP spid="22" grpId="0" animBg="1"/>
      <p:bldP spid="22" grpId="1" animBg="1"/>
      <p:bldP spid="22" grpId="2" animBg="1"/>
      <p:bldP spid="22" grpId="3" animBg="1"/>
      <p:bldP spid="26" grpId="0" animBg="1"/>
      <p:bldP spid="27" grpId="0" animBg="1"/>
      <p:bldP spid="28" grpId="0" animBg="1"/>
      <p:bldP spid="29" grpId="0" animBg="1"/>
      <p:bldP spid="23" grpId="0" animBg="1"/>
      <p:bldP spid="23" grpId="1" animBg="1"/>
      <p:bldP spid="24" grpId="0" animBg="1"/>
      <p:bldP spid="24" grpId="1" animBg="1"/>
      <p:bldP spid="24" grpId="2" animBg="1"/>
      <p:bldP spid="24" grpId="3" animBg="1"/>
      <p:bldP spid="25" grpId="0" animBg="1"/>
      <p:bldP spid="25" grpId="1" animBg="1"/>
      <p:bldP spid="41" grpId="0" animBg="1"/>
      <p:bldP spid="41" grpId="1" animBg="1"/>
      <p:bldP spid="42" grpId="0" animBg="1"/>
      <p:bldP spid="43" grpId="0" animBg="1"/>
      <p:bldP spid="44" grpId="0" animBg="1"/>
      <p:bldP spid="45" grpId="0" animBg="1"/>
      <p:bldP spid="40" grpId="0" animBg="1"/>
      <p:bldP spid="40" grpId="1" animBg="1"/>
      <p:bldP spid="38" grpId="0" animBg="1"/>
      <p:bldP spid="38" grpId="1" animBg="1"/>
      <p:bldP spid="39" grpId="0" animBg="1"/>
      <p:bldP spid="39" grpId="1" animBg="1"/>
      <p:bldP spid="39" grpId="2" animBg="1"/>
      <p:bldP spid="39" grpId="3" animBg="1"/>
      <p:bldP spid="46" grpId="0" animBg="1"/>
      <p:bldP spid="46" grpId="1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47" grpId="0" animBg="1"/>
      <p:bldP spid="47" grpId="1" animBg="1"/>
      <p:bldP spid="74" grpId="0" animBg="1"/>
      <p:bldP spid="74" grpId="1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77" grpId="0" animBg="1"/>
      <p:bldP spid="77" grpId="1" animBg="1"/>
      <p:bldP spid="90" grpId="0" animBg="1"/>
      <p:bldP spid="59" grpId="0" animBg="1"/>
      <p:bldP spid="60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Изображение в блок-схеме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Блок-схема: типовой процесс 2"/>
          <p:cNvSpPr/>
          <p:nvPr/>
        </p:nvSpPr>
        <p:spPr>
          <a:xfrm>
            <a:off x="2641292" y="3530233"/>
            <a:ext cx="3166533" cy="948267"/>
          </a:xfrm>
          <a:prstGeom prst="flowChartPredefinedProcess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>
              <a:solidFill>
                <a:prstClr val="white"/>
              </a:solidFill>
            </a:endParaRPr>
          </a:p>
        </p:txBody>
      </p:sp>
      <p:cxnSp>
        <p:nvCxnSpPr>
          <p:cNvPr id="17" name="Прямая со стрелкой 16"/>
          <p:cNvCxnSpPr/>
          <p:nvPr/>
        </p:nvCxnSpPr>
        <p:spPr>
          <a:xfrm>
            <a:off x="4213975" y="2354575"/>
            <a:ext cx="2117" cy="11756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4214983" y="4478500"/>
            <a:ext cx="2117" cy="1175659"/>
          </a:xfrm>
          <a:prstGeom prst="straightConnector1">
            <a:avLst/>
          </a:prstGeom>
          <a:ln w="254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214062" y="3758146"/>
            <a:ext cx="9977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</a:rPr>
              <a:t>max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2" name="Прямоугольник 21"/>
          <p:cNvSpPr/>
          <p:nvPr/>
        </p:nvSpPr>
        <p:spPr>
          <a:xfrm>
            <a:off x="4030402" y="3758146"/>
            <a:ext cx="12239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2400" b="1" dirty="0">
                <a:solidFill>
                  <a:prstClr val="black"/>
                </a:solidFill>
              </a:rPr>
              <a:t>(x, y, z)</a:t>
            </a:r>
            <a:endParaRPr lang="ru-RU" sz="2400" b="1" dirty="0">
              <a:solidFill>
                <a:prstClr val="black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014548" y="3758146"/>
            <a:ext cx="49113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2400" dirty="0">
                <a:solidFill>
                  <a:prstClr val="black"/>
                </a:solidFill>
              </a:rPr>
              <a:t>—</a:t>
            </a:r>
            <a:r>
              <a:rPr lang="en-US" sz="2400" dirty="0">
                <a:solidFill>
                  <a:prstClr val="black"/>
                </a:solidFill>
              </a:rPr>
              <a:t> </a:t>
            </a:r>
            <a:r>
              <a:rPr lang="ru-RU" sz="2400" dirty="0">
                <a:solidFill>
                  <a:prstClr val="black"/>
                </a:solidFill>
              </a:rPr>
              <a:t>предопределённый процесс</a:t>
            </a:r>
          </a:p>
        </p:txBody>
      </p:sp>
      <p:cxnSp>
        <p:nvCxnSpPr>
          <p:cNvPr id="28" name="Прямая соединительная линия 27"/>
          <p:cNvCxnSpPr>
            <a:endCxn id="20" idx="0"/>
          </p:cNvCxnSpPr>
          <p:nvPr/>
        </p:nvCxnSpPr>
        <p:spPr>
          <a:xfrm>
            <a:off x="2641293" y="2899395"/>
            <a:ext cx="1071667" cy="85875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4904295" y="2740942"/>
            <a:ext cx="903531" cy="101720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1276960" y="1934497"/>
            <a:ext cx="23841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Название вспомогательного алгоритма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717107" y="2211495"/>
            <a:ext cx="23841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Параметры</a:t>
            </a:r>
          </a:p>
        </p:txBody>
      </p:sp>
    </p:spTree>
    <p:extLst>
      <p:ext uri="{BB962C8B-B14F-4D97-AF65-F5344CB8AC3E}">
        <p14:creationId xmlns:p14="http://schemas.microsoft.com/office/powerpoint/2010/main" val="124107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0" grpId="0"/>
      <p:bldP spid="22" grpId="0"/>
      <p:bldP spid="24" grpId="0"/>
      <p:bldP spid="32" grpId="0"/>
      <p:bldP spid="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573" y="6474000"/>
            <a:ext cx="1755428" cy="384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167" y="279282"/>
            <a:ext cx="103490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3200" dirty="0">
                <a:solidFill>
                  <a:srgbClr val="0066B0"/>
                </a:solidFill>
                <a:latin typeface="Roboto Slab"/>
              </a:rPr>
              <a:t>Задача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0" y="1235891"/>
            <a:ext cx="12192000" cy="0"/>
          </a:xfrm>
          <a:prstGeom prst="line">
            <a:avLst/>
          </a:prstGeom>
          <a:ln w="12700">
            <a:solidFill>
              <a:srgbClr val="0066B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624418" y="1521098"/>
            <a:ext cx="10943167" cy="1025987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defTabSz="914377"/>
            <a:endParaRPr lang="ru-RU" dirty="0">
              <a:solidFill>
                <a:prstClr val="black"/>
              </a:solidFill>
            </a:endParaRPr>
          </a:p>
          <a:p>
            <a:pPr defTabSz="914377"/>
            <a:endParaRPr lang="ru-RU" dirty="0">
              <a:solidFill>
                <a:prstClr val="black"/>
              </a:solidFill>
            </a:endParaRPr>
          </a:p>
          <a:p>
            <a:pPr defTabSz="914377"/>
            <a:endParaRPr lang="ru-RU" dirty="0">
              <a:solidFill>
                <a:prstClr val="black"/>
              </a:solidFill>
            </a:endParaRPr>
          </a:p>
          <a:p>
            <a:pPr defTabSz="914377"/>
            <a:endParaRPr lang="ru-RU" sz="667" dirty="0">
              <a:solidFill>
                <a:prstClr val="black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826832" y="2667942"/>
            <a:ext cx="3042717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en-US" sz="2667" b="1" dirty="0">
                <a:solidFill>
                  <a:prstClr val="black"/>
                </a:solidFill>
              </a:rPr>
              <a:t>k! </a:t>
            </a:r>
            <a:r>
              <a:rPr lang="en-US" sz="2667" dirty="0">
                <a:solidFill>
                  <a:prstClr val="black"/>
                </a:solidFill>
              </a:rPr>
              <a:t>=</a:t>
            </a:r>
            <a:r>
              <a:rPr lang="en-US" sz="2667" b="1" dirty="0">
                <a:solidFill>
                  <a:prstClr val="black"/>
                </a:solidFill>
              </a:rPr>
              <a:t> 1 </a:t>
            </a:r>
            <a:r>
              <a:rPr lang="en-US" sz="2667" dirty="0">
                <a:solidFill>
                  <a:prstClr val="black"/>
                </a:solidFill>
              </a:rPr>
              <a:t>x</a:t>
            </a:r>
            <a:r>
              <a:rPr lang="en-US" sz="2667" b="1" dirty="0">
                <a:solidFill>
                  <a:prstClr val="black"/>
                </a:solidFill>
              </a:rPr>
              <a:t> 2 </a:t>
            </a:r>
            <a:r>
              <a:rPr lang="en-US" sz="2667" dirty="0">
                <a:solidFill>
                  <a:prstClr val="black"/>
                </a:solidFill>
              </a:rPr>
              <a:t>x</a:t>
            </a:r>
            <a:r>
              <a:rPr lang="en-US" sz="2667" b="1" dirty="0">
                <a:solidFill>
                  <a:prstClr val="black"/>
                </a:solidFill>
              </a:rPr>
              <a:t> </a:t>
            </a:r>
            <a:r>
              <a:rPr lang="ru-RU" sz="2667" b="1" dirty="0">
                <a:solidFill>
                  <a:prstClr val="black"/>
                </a:solidFill>
              </a:rPr>
              <a:t>… </a:t>
            </a:r>
            <a:r>
              <a:rPr lang="en-US" sz="2667" dirty="0">
                <a:solidFill>
                  <a:prstClr val="black"/>
                </a:solidFill>
              </a:rPr>
              <a:t>x</a:t>
            </a:r>
            <a:r>
              <a:rPr lang="en-US" sz="2667" b="1" dirty="0">
                <a:solidFill>
                  <a:prstClr val="black"/>
                </a:solidFill>
              </a:rPr>
              <a:t> k</a:t>
            </a:r>
            <a:endParaRPr lang="ru-RU" sz="2667" b="1" dirty="0">
              <a:solidFill>
                <a:prstClr val="black"/>
              </a:solidFill>
            </a:endParaRPr>
          </a:p>
        </p:txBody>
      </p:sp>
      <p:sp>
        <p:nvSpPr>
          <p:cNvPr id="6" name="Блок-схема: знак завершения 5"/>
          <p:cNvSpPr/>
          <p:nvPr/>
        </p:nvSpPr>
        <p:spPr>
          <a:xfrm>
            <a:off x="9461496" y="3240443"/>
            <a:ext cx="1803400" cy="260156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12" name="Блок-схема: подготовка 11"/>
          <p:cNvSpPr/>
          <p:nvPr/>
        </p:nvSpPr>
        <p:spPr>
          <a:xfrm>
            <a:off x="9461496" y="4519807"/>
            <a:ext cx="1803400" cy="279292"/>
          </a:xfrm>
          <a:prstGeom prst="flowChartPreparat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k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9461497" y="4962925"/>
            <a:ext cx="1803401" cy="2710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f = f * i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7" name="Блок-схема: знак завершения 16"/>
          <p:cNvSpPr/>
          <p:nvPr/>
        </p:nvSpPr>
        <p:spPr>
          <a:xfrm>
            <a:off x="9461496" y="6067537"/>
            <a:ext cx="1803400" cy="271027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9461497" y="4088255"/>
            <a:ext cx="1803401" cy="2682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f = </a:t>
            </a:r>
            <a:r>
              <a:rPr lang="ru-RU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3" name="Параллелограмм 42"/>
          <p:cNvSpPr/>
          <p:nvPr/>
        </p:nvSpPr>
        <p:spPr>
          <a:xfrm>
            <a:off x="9461496" y="5627296"/>
            <a:ext cx="1803401" cy="271027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f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45" name="Параллелограмм 44"/>
          <p:cNvSpPr/>
          <p:nvPr/>
        </p:nvSpPr>
        <p:spPr>
          <a:xfrm>
            <a:off x="9461497" y="3664834"/>
            <a:ext cx="1803401" cy="260156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k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48" name="Прямая со стрелкой 47"/>
          <p:cNvCxnSpPr>
            <a:stCxn id="6" idx="2"/>
            <a:endCxn id="45" idx="0"/>
          </p:cNvCxnSpPr>
          <p:nvPr/>
        </p:nvCxnSpPr>
        <p:spPr>
          <a:xfrm>
            <a:off x="10363197" y="3500599"/>
            <a:ext cx="1" cy="16423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 стрелкой 49"/>
          <p:cNvCxnSpPr>
            <a:stCxn id="45" idx="4"/>
            <a:endCxn id="41" idx="0"/>
          </p:cNvCxnSpPr>
          <p:nvPr/>
        </p:nvCxnSpPr>
        <p:spPr>
          <a:xfrm>
            <a:off x="10363197" y="3924990"/>
            <a:ext cx="0" cy="1632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>
            <a:stCxn id="41" idx="2"/>
            <a:endCxn id="12" idx="0"/>
          </p:cNvCxnSpPr>
          <p:nvPr/>
        </p:nvCxnSpPr>
        <p:spPr>
          <a:xfrm flipH="1">
            <a:off x="10363197" y="4356542"/>
            <a:ext cx="1" cy="1632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2" idx="2"/>
            <a:endCxn id="13" idx="0"/>
          </p:cNvCxnSpPr>
          <p:nvPr/>
        </p:nvCxnSpPr>
        <p:spPr>
          <a:xfrm>
            <a:off x="10363197" y="4799099"/>
            <a:ext cx="1" cy="1638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Соединительная линия уступом 56"/>
          <p:cNvCxnSpPr>
            <a:stCxn id="13" idx="2"/>
            <a:endCxn id="12" idx="1"/>
          </p:cNvCxnSpPr>
          <p:nvPr/>
        </p:nvCxnSpPr>
        <p:spPr>
          <a:xfrm rot="5400000" flipH="1">
            <a:off x="9625097" y="4495852"/>
            <a:ext cx="574499" cy="901701"/>
          </a:xfrm>
          <a:prstGeom prst="bentConnector4">
            <a:avLst>
              <a:gd name="adj1" fmla="val -19896"/>
              <a:gd name="adj2" fmla="val 133803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Соединительная линия уступом 59"/>
          <p:cNvCxnSpPr>
            <a:stCxn id="12" idx="3"/>
            <a:endCxn id="43" idx="0"/>
          </p:cNvCxnSpPr>
          <p:nvPr/>
        </p:nvCxnSpPr>
        <p:spPr>
          <a:xfrm flipH="1">
            <a:off x="10363197" y="4659453"/>
            <a:ext cx="901700" cy="967843"/>
          </a:xfrm>
          <a:prstGeom prst="bentConnector4">
            <a:avLst>
              <a:gd name="adj1" fmla="val -33803"/>
              <a:gd name="adj2" fmla="val 82146"/>
            </a:avLst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43" idx="4"/>
            <a:endCxn id="17" idx="0"/>
          </p:cNvCxnSpPr>
          <p:nvPr/>
        </p:nvCxnSpPr>
        <p:spPr>
          <a:xfrm>
            <a:off x="10363196" y="5898323"/>
            <a:ext cx="0" cy="1692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624414" y="1521397"/>
            <a:ext cx="7054853" cy="4205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У нас есть вспомогательный алгоритм </a:t>
            </a:r>
            <a:r>
              <a:rPr lang="en-US" sz="2133" dirty="0">
                <a:solidFill>
                  <a:prstClr val="black"/>
                </a:solidFill>
              </a:rPr>
              <a:t>factorial (k)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7224698" y="1520965"/>
            <a:ext cx="2959849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, который вычисляет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623829" y="1846623"/>
            <a:ext cx="531690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значение факториала целого числа </a:t>
            </a:r>
            <a:r>
              <a:rPr lang="en-US" sz="2133" dirty="0">
                <a:solidFill>
                  <a:prstClr val="black"/>
                </a:solidFill>
              </a:rPr>
              <a:t>k</a:t>
            </a:r>
            <a:r>
              <a:rPr lang="ru-RU" sz="2133" dirty="0">
                <a:solidFill>
                  <a:prstClr val="black"/>
                </a:solidFill>
              </a:rPr>
              <a:t>.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702631" y="1846672"/>
            <a:ext cx="4647298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Составить блок-схему алгоритма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623645" y="2170480"/>
            <a:ext cx="6312305" cy="4205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ru-RU" sz="2133" dirty="0">
                <a:solidFill>
                  <a:prstClr val="black"/>
                </a:solidFill>
              </a:rPr>
              <a:t>вычисления значения выражения </a:t>
            </a:r>
            <a:r>
              <a:rPr lang="en-US" sz="2133" dirty="0">
                <a:solidFill>
                  <a:prstClr val="black"/>
                </a:solidFill>
              </a:rPr>
              <a:t>1!+2!+</a:t>
            </a:r>
            <a:r>
              <a:rPr lang="ru-RU" sz="2133" dirty="0">
                <a:solidFill>
                  <a:prstClr val="black"/>
                </a:solidFill>
              </a:rPr>
              <a:t>…+</a:t>
            </a:r>
            <a:r>
              <a:rPr lang="en-US" sz="2133" dirty="0">
                <a:solidFill>
                  <a:prstClr val="black"/>
                </a:solidFill>
              </a:rPr>
              <a:t>n!</a:t>
            </a:r>
            <a:r>
              <a:rPr lang="ru-RU" sz="2133" dirty="0">
                <a:solidFill>
                  <a:prstClr val="black"/>
                </a:solidFill>
              </a:rPr>
              <a:t>.</a:t>
            </a:r>
          </a:p>
        </p:txBody>
      </p:sp>
      <p:sp>
        <p:nvSpPr>
          <p:cNvPr id="101" name="Блок-схема: знак завершения 100"/>
          <p:cNvSpPr/>
          <p:nvPr/>
        </p:nvSpPr>
        <p:spPr>
          <a:xfrm>
            <a:off x="5816932" y="2793639"/>
            <a:ext cx="1803400" cy="260156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начало</a:t>
            </a:r>
          </a:p>
        </p:txBody>
      </p:sp>
      <p:sp>
        <p:nvSpPr>
          <p:cNvPr id="102" name="Блок-схема: подготовка 101"/>
          <p:cNvSpPr/>
          <p:nvPr/>
        </p:nvSpPr>
        <p:spPr>
          <a:xfrm>
            <a:off x="5816932" y="4073003"/>
            <a:ext cx="1803400" cy="279292"/>
          </a:xfrm>
          <a:prstGeom prst="flowChartPreparation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i=1, n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3" name="Прямоугольник 102"/>
          <p:cNvSpPr/>
          <p:nvPr/>
        </p:nvSpPr>
        <p:spPr>
          <a:xfrm>
            <a:off x="5816933" y="4979671"/>
            <a:ext cx="1803401" cy="27102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4" name="Блок-схема: знак завершения 103"/>
          <p:cNvSpPr/>
          <p:nvPr/>
        </p:nvSpPr>
        <p:spPr>
          <a:xfrm>
            <a:off x="5816932" y="6084283"/>
            <a:ext cx="1803400" cy="271027"/>
          </a:xfrm>
          <a:prstGeom prst="flowChartTerminator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конец</a:t>
            </a:r>
          </a:p>
        </p:txBody>
      </p:sp>
      <p:sp>
        <p:nvSpPr>
          <p:cNvPr id="105" name="Прямоугольник 104"/>
          <p:cNvSpPr/>
          <p:nvPr/>
        </p:nvSpPr>
        <p:spPr>
          <a:xfrm>
            <a:off x="5816933" y="3641451"/>
            <a:ext cx="1803401" cy="268287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r = 0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6" name="Параллелограмм 105"/>
          <p:cNvSpPr/>
          <p:nvPr/>
        </p:nvSpPr>
        <p:spPr>
          <a:xfrm>
            <a:off x="5816932" y="5644041"/>
            <a:ext cx="1803401" cy="271027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вывод </a:t>
            </a:r>
            <a:r>
              <a:rPr lang="en-US" dirty="0">
                <a:solidFill>
                  <a:prstClr val="black"/>
                </a:solidFill>
              </a:rPr>
              <a:t>r</a:t>
            </a:r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07" name="Параллелограмм 106"/>
          <p:cNvSpPr/>
          <p:nvPr/>
        </p:nvSpPr>
        <p:spPr>
          <a:xfrm>
            <a:off x="5816933" y="3218030"/>
            <a:ext cx="1803401" cy="260156"/>
          </a:xfrm>
          <a:prstGeom prst="parallelogram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r>
              <a:rPr lang="ru-RU" dirty="0">
                <a:solidFill>
                  <a:prstClr val="black"/>
                </a:solidFill>
              </a:rPr>
              <a:t>ввод </a:t>
            </a:r>
            <a:r>
              <a:rPr lang="en-US" dirty="0">
                <a:solidFill>
                  <a:prstClr val="black"/>
                </a:solidFill>
              </a:rPr>
              <a:t>n</a:t>
            </a:r>
            <a:r>
              <a:rPr lang="ru-RU" dirty="0">
                <a:solidFill>
                  <a:prstClr val="black"/>
                </a:solidFill>
              </a:rPr>
              <a:t> </a:t>
            </a:r>
          </a:p>
        </p:txBody>
      </p:sp>
      <p:cxnSp>
        <p:nvCxnSpPr>
          <p:cNvPr id="108" name="Прямая со стрелкой 107"/>
          <p:cNvCxnSpPr>
            <a:stCxn id="101" idx="2"/>
            <a:endCxn id="107" idx="0"/>
          </p:cNvCxnSpPr>
          <p:nvPr/>
        </p:nvCxnSpPr>
        <p:spPr>
          <a:xfrm>
            <a:off x="6718633" y="3053795"/>
            <a:ext cx="1" cy="16423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Прямая со стрелкой 108"/>
          <p:cNvCxnSpPr>
            <a:stCxn id="107" idx="4"/>
            <a:endCxn id="105" idx="0"/>
          </p:cNvCxnSpPr>
          <p:nvPr/>
        </p:nvCxnSpPr>
        <p:spPr>
          <a:xfrm>
            <a:off x="6718633" y="3478186"/>
            <a:ext cx="0" cy="1632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 стрелкой 109"/>
          <p:cNvCxnSpPr>
            <a:stCxn id="105" idx="2"/>
            <a:endCxn id="102" idx="0"/>
          </p:cNvCxnSpPr>
          <p:nvPr/>
        </p:nvCxnSpPr>
        <p:spPr>
          <a:xfrm flipH="1">
            <a:off x="6718633" y="3909738"/>
            <a:ext cx="1" cy="16326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Прямая со стрелкой 110"/>
          <p:cNvCxnSpPr>
            <a:stCxn id="102" idx="2"/>
          </p:cNvCxnSpPr>
          <p:nvPr/>
        </p:nvCxnSpPr>
        <p:spPr>
          <a:xfrm>
            <a:off x="6718633" y="4352295"/>
            <a:ext cx="1" cy="163827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Прямая со стрелкой 113"/>
          <p:cNvCxnSpPr>
            <a:stCxn id="106" idx="4"/>
            <a:endCxn id="104" idx="0"/>
          </p:cNvCxnSpPr>
          <p:nvPr/>
        </p:nvCxnSpPr>
        <p:spPr>
          <a:xfrm>
            <a:off x="6718632" y="5915069"/>
            <a:ext cx="0" cy="16921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Прямоугольник 114"/>
          <p:cNvSpPr/>
          <p:nvPr/>
        </p:nvSpPr>
        <p:spPr>
          <a:xfrm>
            <a:off x="6220706" y="4908767"/>
            <a:ext cx="100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/>
            <a:r>
              <a:rPr lang="en-US" dirty="0">
                <a:solidFill>
                  <a:prstClr val="black"/>
                </a:solidFill>
              </a:rPr>
              <a:t>r = r + a</a:t>
            </a:r>
            <a:endParaRPr lang="ru-RU" dirty="0">
              <a:solidFill>
                <a:prstClr val="black"/>
              </a:solidFill>
            </a:endParaRPr>
          </a:p>
        </p:txBody>
      </p:sp>
      <p:cxnSp>
        <p:nvCxnSpPr>
          <p:cNvPr id="117" name="Прямая соединительная линия 116"/>
          <p:cNvCxnSpPr>
            <a:stCxn id="103" idx="2"/>
          </p:cNvCxnSpPr>
          <p:nvPr/>
        </p:nvCxnSpPr>
        <p:spPr>
          <a:xfrm flipH="1">
            <a:off x="6718631" y="5250698"/>
            <a:ext cx="3" cy="122317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Прямая соединительная линия 121"/>
          <p:cNvCxnSpPr/>
          <p:nvPr/>
        </p:nvCxnSpPr>
        <p:spPr>
          <a:xfrm flipH="1">
            <a:off x="5513159" y="5373015"/>
            <a:ext cx="1205472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Прямая соединительная линия 123"/>
          <p:cNvCxnSpPr/>
          <p:nvPr/>
        </p:nvCxnSpPr>
        <p:spPr>
          <a:xfrm flipV="1">
            <a:off x="5513159" y="4212648"/>
            <a:ext cx="0" cy="1160368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Прямая со стрелкой 125"/>
          <p:cNvCxnSpPr>
            <a:endCxn id="102" idx="1"/>
          </p:cNvCxnSpPr>
          <p:nvPr/>
        </p:nvCxnSpPr>
        <p:spPr>
          <a:xfrm>
            <a:off x="5513159" y="4212649"/>
            <a:ext cx="303773" cy="1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Прямая соединительная линия 127"/>
          <p:cNvCxnSpPr>
            <a:stCxn id="102" idx="3"/>
          </p:cNvCxnSpPr>
          <p:nvPr/>
        </p:nvCxnSpPr>
        <p:spPr>
          <a:xfrm flipV="1">
            <a:off x="7620332" y="4212649"/>
            <a:ext cx="309003" cy="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Прямая соединительная линия 129"/>
          <p:cNvCxnSpPr/>
          <p:nvPr/>
        </p:nvCxnSpPr>
        <p:spPr>
          <a:xfrm>
            <a:off x="7929335" y="4212649"/>
            <a:ext cx="0" cy="1267681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 flipH="1">
            <a:off x="6718631" y="5480329"/>
            <a:ext cx="1210704" cy="0"/>
          </a:xfrm>
          <a:prstGeom prst="line">
            <a:avLst/>
          </a:prstGeom>
          <a:ln w="127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 стрелкой 133"/>
          <p:cNvCxnSpPr>
            <a:endCxn id="106" idx="0"/>
          </p:cNvCxnSpPr>
          <p:nvPr/>
        </p:nvCxnSpPr>
        <p:spPr>
          <a:xfrm>
            <a:off x="6718632" y="5480329"/>
            <a:ext cx="1" cy="163712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5" name="TextBox 134"/>
          <p:cNvSpPr txBox="1"/>
          <p:nvPr/>
        </p:nvSpPr>
        <p:spPr>
          <a:xfrm>
            <a:off x="489090" y="3771466"/>
            <a:ext cx="4399071" cy="2021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77"/>
            <a:r>
              <a:rPr lang="ru-RU" sz="1867" b="1" u="sng" dirty="0">
                <a:solidFill>
                  <a:prstClr val="black"/>
                </a:solidFill>
              </a:rPr>
              <a:t>Обозначим:</a:t>
            </a:r>
          </a:p>
          <a:p>
            <a:pPr defTabSz="914377"/>
            <a:endParaRPr lang="en-US" sz="1333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en-US" sz="1867" dirty="0">
                <a:solidFill>
                  <a:prstClr val="black"/>
                </a:solidFill>
              </a:rPr>
              <a:t>i – </a:t>
            </a:r>
            <a:r>
              <a:rPr lang="ru-RU" sz="1867" dirty="0">
                <a:solidFill>
                  <a:prstClr val="black"/>
                </a:solidFill>
              </a:rPr>
              <a:t>порядковый номер слагаемого;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933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en-US" sz="1867" dirty="0">
                <a:solidFill>
                  <a:prstClr val="black"/>
                </a:solidFill>
              </a:rPr>
              <a:t>a </a:t>
            </a:r>
            <a:r>
              <a:rPr lang="ru-RU" sz="1867" dirty="0">
                <a:solidFill>
                  <a:prstClr val="black"/>
                </a:solidFill>
              </a:rPr>
              <a:t>– значение </a:t>
            </a:r>
            <a:r>
              <a:rPr lang="en-US" sz="1867" dirty="0">
                <a:solidFill>
                  <a:prstClr val="black"/>
                </a:solidFill>
              </a:rPr>
              <a:t>i-</a:t>
            </a:r>
            <a:r>
              <a:rPr lang="ru-RU" sz="1867" dirty="0">
                <a:solidFill>
                  <a:prstClr val="black"/>
                </a:solidFill>
              </a:rPr>
              <a:t>того слагаемого;</a:t>
            </a: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endParaRPr lang="ru-RU" sz="933" dirty="0">
              <a:solidFill>
                <a:prstClr val="black"/>
              </a:solidFill>
            </a:endParaRPr>
          </a:p>
          <a:p>
            <a:pPr marL="380990" indent="-380990" defTabSz="914377">
              <a:buFont typeface="Wingdings" panose="05000000000000000000" pitchFamily="2" charset="2"/>
              <a:buChar char="ü"/>
            </a:pPr>
            <a:r>
              <a:rPr lang="en-US" sz="1867" dirty="0">
                <a:solidFill>
                  <a:prstClr val="black"/>
                </a:solidFill>
              </a:rPr>
              <a:t>r</a:t>
            </a:r>
            <a:r>
              <a:rPr lang="ru-RU" sz="1867" dirty="0">
                <a:solidFill>
                  <a:prstClr val="black"/>
                </a:solidFill>
              </a:rPr>
              <a:t> – значение выражения.</a:t>
            </a:r>
            <a:r>
              <a:rPr lang="en-US" sz="1867" dirty="0">
                <a:solidFill>
                  <a:prstClr val="black"/>
                </a:solidFill>
              </a:rPr>
              <a:t> </a:t>
            </a:r>
            <a:endParaRPr lang="ru-RU" sz="1867" dirty="0">
              <a:solidFill>
                <a:prstClr val="black"/>
              </a:solidFill>
            </a:endParaRPr>
          </a:p>
        </p:txBody>
      </p:sp>
      <p:sp>
        <p:nvSpPr>
          <p:cNvPr id="136" name="Блок-схема: типовой процесс 135"/>
          <p:cNvSpPr/>
          <p:nvPr/>
        </p:nvSpPr>
        <p:spPr>
          <a:xfrm>
            <a:off x="5816931" y="4521805"/>
            <a:ext cx="1814093" cy="271028"/>
          </a:xfrm>
          <a:prstGeom prst="flowChartPredefinedProcess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ru-RU" dirty="0">
              <a:solidFill>
                <a:prstClr val="black"/>
              </a:solidFill>
            </a:endParaRPr>
          </a:p>
        </p:txBody>
      </p:sp>
      <p:sp>
        <p:nvSpPr>
          <p:cNvPr id="137" name="Прямоугольник 136"/>
          <p:cNvSpPr/>
          <p:nvPr/>
        </p:nvSpPr>
        <p:spPr>
          <a:xfrm>
            <a:off x="5954309" y="4461027"/>
            <a:ext cx="1510350" cy="35900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/>
            <a:r>
              <a:rPr lang="en-US" sz="1733" dirty="0">
                <a:solidFill>
                  <a:prstClr val="black"/>
                </a:solidFill>
              </a:rPr>
              <a:t>factorial (i</a:t>
            </a:r>
            <a:r>
              <a:rPr lang="ru-RU" sz="1733" dirty="0">
                <a:solidFill>
                  <a:prstClr val="black"/>
                </a:solidFill>
              </a:rPr>
              <a:t>, </a:t>
            </a:r>
            <a:r>
              <a:rPr lang="en-US" sz="1733" dirty="0">
                <a:solidFill>
                  <a:prstClr val="black"/>
                </a:solidFill>
              </a:rPr>
              <a:t>a)</a:t>
            </a:r>
            <a:endParaRPr lang="ru-RU" sz="1733" dirty="0">
              <a:solidFill>
                <a:prstClr val="black"/>
              </a:solidFill>
            </a:endParaRPr>
          </a:p>
        </p:txBody>
      </p:sp>
      <p:cxnSp>
        <p:nvCxnSpPr>
          <p:cNvPr id="141" name="Прямая со стрелкой 140"/>
          <p:cNvCxnSpPr>
            <a:stCxn id="136" idx="2"/>
            <a:endCxn id="103" idx="0"/>
          </p:cNvCxnSpPr>
          <p:nvPr/>
        </p:nvCxnSpPr>
        <p:spPr>
          <a:xfrm flipH="1">
            <a:off x="6718633" y="4792833"/>
            <a:ext cx="5344" cy="186839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6" name="Рисунок 14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2671" y="3119602"/>
            <a:ext cx="618212" cy="451397"/>
          </a:xfrm>
          <a:prstGeom prst="rect">
            <a:avLst/>
          </a:prstGeom>
        </p:spPr>
      </p:pic>
      <p:pic>
        <p:nvPicPr>
          <p:cNvPr id="147" name="Рисунок 14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2670" y="3558006"/>
            <a:ext cx="618212" cy="451397"/>
          </a:xfrm>
          <a:prstGeom prst="rect">
            <a:avLst/>
          </a:prstGeom>
        </p:spPr>
      </p:pic>
      <p:pic>
        <p:nvPicPr>
          <p:cNvPr id="148" name="Рисунок 14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2670" y="3988734"/>
            <a:ext cx="618212" cy="451397"/>
          </a:xfrm>
          <a:prstGeom prst="rect">
            <a:avLst/>
          </a:prstGeom>
        </p:spPr>
      </p:pic>
      <p:pic>
        <p:nvPicPr>
          <p:cNvPr id="149" name="Рисунок 1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7233" y="4461027"/>
            <a:ext cx="618212" cy="451397"/>
          </a:xfrm>
          <a:prstGeom prst="rect">
            <a:avLst/>
          </a:prstGeom>
        </p:spPr>
      </p:pic>
      <p:pic>
        <p:nvPicPr>
          <p:cNvPr id="150" name="Рисунок 14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034" y="3569212"/>
            <a:ext cx="618212" cy="451397"/>
          </a:xfrm>
          <a:prstGeom prst="rect">
            <a:avLst/>
          </a:prstGeom>
        </p:spPr>
      </p:pic>
      <p:pic>
        <p:nvPicPr>
          <p:cNvPr id="151" name="Рисунок 15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034" y="3996699"/>
            <a:ext cx="618212" cy="451397"/>
          </a:xfrm>
          <a:prstGeom prst="rect">
            <a:avLst/>
          </a:prstGeom>
        </p:spPr>
      </p:pic>
      <p:pic>
        <p:nvPicPr>
          <p:cNvPr id="152" name="Рисунок 15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034" y="4438174"/>
            <a:ext cx="618212" cy="451397"/>
          </a:xfrm>
          <a:prstGeom prst="rect">
            <a:avLst/>
          </a:prstGeom>
        </p:spPr>
      </p:pic>
      <p:pic>
        <p:nvPicPr>
          <p:cNvPr id="153" name="Рисунок 15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034" y="4855738"/>
            <a:ext cx="618212" cy="451397"/>
          </a:xfrm>
          <a:prstGeom prst="rect">
            <a:avLst/>
          </a:prstGeom>
        </p:spPr>
      </p:pic>
      <p:pic>
        <p:nvPicPr>
          <p:cNvPr id="154" name="Рисунок 1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8298034" y="5531532"/>
            <a:ext cx="618212" cy="451397"/>
          </a:xfrm>
          <a:prstGeom prst="rect">
            <a:avLst/>
          </a:prstGeom>
        </p:spPr>
      </p:pic>
      <p:pic>
        <p:nvPicPr>
          <p:cNvPr id="155" name="Рисунок 15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606127" y="4922522"/>
            <a:ext cx="618212" cy="451397"/>
          </a:xfrm>
          <a:prstGeom prst="rect">
            <a:avLst/>
          </a:prstGeom>
        </p:spPr>
      </p:pic>
      <p:pic>
        <p:nvPicPr>
          <p:cNvPr id="156" name="Рисунок 15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4597518" y="5548278"/>
            <a:ext cx="618212" cy="451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78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1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500"/>
                            </p:stCondLst>
                            <p:childTnLst>
                              <p:par>
                                <p:cTn id="10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500"/>
                            </p:stCondLst>
                            <p:childTnLst>
                              <p:par>
                                <p:cTn id="1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500"/>
                            </p:stCondLst>
                            <p:childTnLst>
                              <p:par>
                                <p:cTn id="1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500"/>
                            </p:stCondLst>
                            <p:childTnLst>
                              <p:par>
                                <p:cTn id="1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000"/>
                            </p:stCondLst>
                            <p:childTnLst>
                              <p:par>
                                <p:cTn id="15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4" dur="25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250"/>
                            </p:stCondLst>
                            <p:childTnLst>
                              <p:par>
                                <p:cTn id="1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8" dur="25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00"/>
                            </p:stCondLst>
                            <p:childTnLst>
                              <p:par>
                                <p:cTn id="16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2" dur="25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1750"/>
                            </p:stCondLst>
                            <p:childTnLst>
                              <p:par>
                                <p:cTn id="1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6" dur="25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1" dur="25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50"/>
                            </p:stCondLst>
                            <p:childTnLst>
                              <p:par>
                                <p:cTn id="17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5" dur="25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500"/>
                            </p:stCondLst>
                            <p:childTnLst>
                              <p:par>
                                <p:cTn id="17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25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750"/>
                            </p:stCondLst>
                            <p:childTnLst>
                              <p:par>
                                <p:cTn id="1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3" dur="25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000"/>
                            </p:stCondLst>
                            <p:childTnLst>
                              <p:par>
                                <p:cTn id="18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2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500"/>
                            </p:stCondLst>
                            <p:childTnLst>
                              <p:par>
                                <p:cTn id="1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500"/>
                            </p:stCondLst>
                            <p:childTnLst>
                              <p:par>
                                <p:cTn id="20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4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6" fill="hold">
                            <p:stCondLst>
                              <p:cond delay="1000"/>
                            </p:stCondLst>
                            <p:childTnLst>
                              <p:par>
                                <p:cTn id="20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9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2000"/>
                            </p:stCondLst>
                            <p:childTnLst>
                              <p:par>
                                <p:cTn id="2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8" fill="hold">
                            <p:stCondLst>
                              <p:cond delay="2500"/>
                            </p:stCondLst>
                            <p:childTnLst>
                              <p:par>
                                <p:cTn id="2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0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6" fill="hold">
                      <p:stCondLst>
                        <p:cond delay="indefinite"/>
                      </p:stCondLst>
                      <p:childTnLst>
                        <p:par>
                          <p:cTn id="227" fill="hold">
                            <p:stCondLst>
                              <p:cond delay="0"/>
                            </p:stCondLst>
                            <p:childTnLst>
                              <p:par>
                                <p:cTn id="2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0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4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6" fill="hold">
                            <p:stCondLst>
                              <p:cond delay="500"/>
                            </p:stCondLst>
                            <p:childTnLst>
                              <p:par>
                                <p:cTn id="2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9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1000"/>
                            </p:stCondLst>
                            <p:childTnLst>
                              <p:par>
                                <p:cTn id="24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1500"/>
                            </p:stCondLst>
                            <p:childTnLst>
                              <p:par>
                                <p:cTn id="2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2000"/>
                            </p:stCondLst>
                            <p:childTnLst>
                              <p:par>
                                <p:cTn id="2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0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2500"/>
                            </p:stCondLst>
                            <p:childTnLst>
                              <p:par>
                                <p:cTn id="2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3000"/>
                            </p:stCondLst>
                            <p:childTnLst>
                              <p:par>
                                <p:cTn id="25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8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0" fill="hold">
                            <p:stCondLst>
                              <p:cond delay="3500"/>
                            </p:stCondLst>
                            <p:childTnLst>
                              <p:par>
                                <p:cTn id="2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2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4" fill="hold">
                            <p:stCondLst>
                              <p:cond delay="500"/>
                            </p:stCondLst>
                            <p:childTnLst>
                              <p:par>
                                <p:cTn id="2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8" fill="hold">
                            <p:stCondLst>
                              <p:cond delay="1000"/>
                            </p:stCondLst>
                            <p:childTnLst>
                              <p:par>
                                <p:cTn id="27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0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1500"/>
                            </p:stCondLst>
                            <p:childTnLst>
                              <p:par>
                                <p:cTn id="28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5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6" fill="hold">
                            <p:stCondLst>
                              <p:cond delay="2000"/>
                            </p:stCondLst>
                            <p:childTnLst>
                              <p:par>
                                <p:cTn id="28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8" dur="500"/>
                                        <p:tgtEl>
                                          <p:spTgt spid="1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6" grpId="0" animBg="1"/>
      <p:bldP spid="12" grpId="0" animBg="1"/>
      <p:bldP spid="13" grpId="0" animBg="1"/>
      <p:bldP spid="17" grpId="0" animBg="1"/>
      <p:bldP spid="41" grpId="0" animBg="1"/>
      <p:bldP spid="43" grpId="0" animBg="1"/>
      <p:bldP spid="45" grpId="0" animBg="1"/>
      <p:bldP spid="64" grpId="0"/>
      <p:bldP spid="65" grpId="0"/>
      <p:bldP spid="66" grpId="0"/>
      <p:bldP spid="67" grpId="0"/>
      <p:bldP spid="68" grpId="0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15" grpId="0"/>
      <p:bldP spid="136" grpId="0" animBg="1"/>
      <p:bldP spid="137" grpId="0"/>
    </p:bldLst>
  </p:timing>
</p:sld>
</file>

<file path=ppt/theme/theme1.xml><?xml version="1.0" encoding="utf-8"?>
<a:theme xmlns:a="http://schemas.openxmlformats.org/drawingml/2006/main" name="1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ideouroki_fonts2">
      <a:majorFont>
        <a:latin typeface="Roboto Slab"/>
        <a:ea typeface=""/>
        <a:cs typeface=""/>
      </a:majorFont>
      <a:minorFont>
        <a:latin typeface="Open Sans"/>
        <a:ea typeface=""/>
        <a:cs typeface="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523</Words>
  <Application>Microsoft Office PowerPoint</Application>
  <PresentationFormat>Широкоэкранный</PresentationFormat>
  <Paragraphs>178</Paragraphs>
  <Slides>17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Arial</vt:lpstr>
      <vt:lpstr>Calibri</vt:lpstr>
      <vt:lpstr>Monotype Corsiva</vt:lpstr>
      <vt:lpstr>Open Sans</vt:lpstr>
      <vt:lpstr>Roboto Slab</vt:lpstr>
      <vt:lpstr>Wingdings</vt:lpstr>
      <vt:lpstr>1_Тема Office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10</cp:revision>
  <dcterms:created xsi:type="dcterms:W3CDTF">2016-03-22T17:11:31Z</dcterms:created>
  <dcterms:modified xsi:type="dcterms:W3CDTF">2018-03-14T07:13:06Z</dcterms:modified>
</cp:coreProperties>
</file>